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notesMasterIdLst>
    <p:notesMasterId r:id="rId56"/>
  </p:notesMasterIdLst>
  <p:sldIdLst>
    <p:sldId id="390" r:id="rId3"/>
    <p:sldId id="746" r:id="rId4"/>
    <p:sldId id="797" r:id="rId5"/>
    <p:sldId id="798" r:id="rId6"/>
    <p:sldId id="389" r:id="rId7"/>
    <p:sldId id="452" r:id="rId8"/>
    <p:sldId id="457" r:id="rId9"/>
    <p:sldId id="423" r:id="rId10"/>
    <p:sldId id="453" r:id="rId11"/>
    <p:sldId id="424" r:id="rId12"/>
    <p:sldId id="425" r:id="rId13"/>
    <p:sldId id="426" r:id="rId14"/>
    <p:sldId id="458" r:id="rId15"/>
    <p:sldId id="799" r:id="rId16"/>
    <p:sldId id="748" r:id="rId17"/>
    <p:sldId id="392" r:id="rId18"/>
    <p:sldId id="810" r:id="rId19"/>
    <p:sldId id="825" r:id="rId20"/>
    <p:sldId id="823" r:id="rId21"/>
    <p:sldId id="824" r:id="rId22"/>
    <p:sldId id="807" r:id="rId23"/>
    <p:sldId id="467" r:id="rId24"/>
    <p:sldId id="758" r:id="rId25"/>
    <p:sldId id="429" r:id="rId26"/>
    <p:sldId id="802" r:id="rId27"/>
    <p:sldId id="804" r:id="rId28"/>
    <p:sldId id="808" r:id="rId29"/>
    <p:sldId id="803" r:id="rId30"/>
    <p:sldId id="805" r:id="rId31"/>
    <p:sldId id="750" r:id="rId32"/>
    <p:sldId id="800" r:id="rId33"/>
    <p:sldId id="821" r:id="rId34"/>
    <p:sldId id="469" r:id="rId35"/>
    <p:sldId id="822" r:id="rId36"/>
    <p:sldId id="820" r:id="rId37"/>
    <p:sldId id="813" r:id="rId38"/>
    <p:sldId id="757" r:id="rId39"/>
    <p:sldId id="806" r:id="rId40"/>
    <p:sldId id="754" r:id="rId41"/>
    <p:sldId id="756" r:id="rId42"/>
    <p:sldId id="456" r:id="rId43"/>
    <p:sldId id="455" r:id="rId44"/>
    <p:sldId id="391" r:id="rId45"/>
    <p:sldId id="466" r:id="rId46"/>
    <p:sldId id="811" r:id="rId47"/>
    <p:sldId id="809" r:id="rId48"/>
    <p:sldId id="396" r:id="rId49"/>
    <p:sldId id="432" r:id="rId50"/>
    <p:sldId id="427" r:id="rId51"/>
    <p:sldId id="428" r:id="rId52"/>
    <p:sldId id="801" r:id="rId53"/>
    <p:sldId id="430" r:id="rId54"/>
    <p:sldId id="462" r:id="rId5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food rescue" id="{91F2446B-C184-4722-84CC-DADE1DE5BCBC}">
          <p14:sldIdLst>
            <p14:sldId id="390"/>
            <p14:sldId id="746"/>
            <p14:sldId id="797"/>
            <p14:sldId id="798"/>
            <p14:sldId id="389"/>
            <p14:sldId id="452"/>
            <p14:sldId id="457"/>
            <p14:sldId id="423"/>
            <p14:sldId id="453"/>
            <p14:sldId id="424"/>
            <p14:sldId id="425"/>
            <p14:sldId id="426"/>
            <p14:sldId id="458"/>
            <p14:sldId id="799"/>
            <p14:sldId id="748"/>
            <p14:sldId id="392"/>
            <p14:sldId id="810"/>
            <p14:sldId id="825"/>
            <p14:sldId id="823"/>
            <p14:sldId id="824"/>
            <p14:sldId id="807"/>
            <p14:sldId id="467"/>
            <p14:sldId id="758"/>
            <p14:sldId id="429"/>
            <p14:sldId id="802"/>
            <p14:sldId id="804"/>
            <p14:sldId id="808"/>
            <p14:sldId id="803"/>
            <p14:sldId id="805"/>
            <p14:sldId id="750"/>
            <p14:sldId id="800"/>
            <p14:sldId id="821"/>
            <p14:sldId id="469"/>
            <p14:sldId id="822"/>
            <p14:sldId id="820"/>
            <p14:sldId id="813"/>
            <p14:sldId id="757"/>
            <p14:sldId id="806"/>
            <p14:sldId id="754"/>
            <p14:sldId id="756"/>
            <p14:sldId id="456"/>
            <p14:sldId id="455"/>
            <p14:sldId id="391"/>
            <p14:sldId id="466"/>
            <p14:sldId id="811"/>
            <p14:sldId id="809"/>
            <p14:sldId id="396"/>
            <p14:sldId id="432"/>
            <p14:sldId id="427"/>
            <p14:sldId id="428"/>
            <p14:sldId id="801"/>
            <p14:sldId id="430"/>
            <p14:sldId id="46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000"/>
    <a:srgbClr val="60C4AE"/>
    <a:srgbClr val="262626"/>
    <a:srgbClr val="FFFFFF"/>
    <a:srgbClr val="F2CCCC"/>
    <a:srgbClr val="F2CAD3"/>
    <a:srgbClr val="C00000"/>
    <a:srgbClr val="E2F0D9"/>
    <a:srgbClr val="5B9B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99C3074-CE0E-4BAA-A1B0-C3D381F20EF4}" v="607" dt="2025-10-07T20:34:24.92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883" autoAdjust="0"/>
    <p:restoredTop sz="70078" autoAdjust="0"/>
  </p:normalViewPr>
  <p:slideViewPr>
    <p:cSldViewPr snapToGrid="0">
      <p:cViewPr varScale="1">
        <p:scale>
          <a:sx n="67" d="100"/>
          <a:sy n="67" d="100"/>
        </p:scale>
        <p:origin x="66" y="51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viewProps" Target="viewProps.xml"/><Relationship Id="rId5" Type="http://schemas.openxmlformats.org/officeDocument/2006/relationships/slide" Target="slides/slide3.xml"/><Relationship Id="rId61" Type="http://schemas.microsoft.com/office/2016/11/relationships/changesInfo" Target="changesInfos/changesInfo1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presProps" Target="presProp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enade, Gerdus" userId="15349777-206e-4d7a-8365-52131a346f04" providerId="ADAL" clId="{299C3074-CE0E-4BAA-A1B0-C3D381F20EF4}"/>
    <pc:docChg chg="custSel addSld modSld modSection">
      <pc:chgData name="Benade, Gerdus" userId="15349777-206e-4d7a-8365-52131a346f04" providerId="ADAL" clId="{299C3074-CE0E-4BAA-A1B0-C3D381F20EF4}" dt="2025-10-07T20:34:24.926" v="1459"/>
      <pc:docMkLst>
        <pc:docMk/>
      </pc:docMkLst>
      <pc:sldChg chg="modAnim">
        <pc:chgData name="Benade, Gerdus" userId="15349777-206e-4d7a-8365-52131a346f04" providerId="ADAL" clId="{299C3074-CE0E-4BAA-A1B0-C3D381F20EF4}" dt="2025-10-07T20:34:24.926" v="1459"/>
        <pc:sldMkLst>
          <pc:docMk/>
          <pc:sldMk cId="2987102133" sldId="392"/>
        </pc:sldMkLst>
      </pc:sldChg>
      <pc:sldChg chg="modSp mod">
        <pc:chgData name="Benade, Gerdus" userId="15349777-206e-4d7a-8365-52131a346f04" providerId="ADAL" clId="{299C3074-CE0E-4BAA-A1B0-C3D381F20EF4}" dt="2025-10-07T20:33:28.279" v="1458" actId="20577"/>
        <pc:sldMkLst>
          <pc:docMk/>
          <pc:sldMk cId="3192439966" sldId="458"/>
        </pc:sldMkLst>
        <pc:spChg chg="mod">
          <ac:chgData name="Benade, Gerdus" userId="15349777-206e-4d7a-8365-52131a346f04" providerId="ADAL" clId="{299C3074-CE0E-4BAA-A1B0-C3D381F20EF4}" dt="2025-10-07T20:33:28.279" v="1458" actId="20577"/>
          <ac:spMkLst>
            <pc:docMk/>
            <pc:sldMk cId="3192439966" sldId="458"/>
            <ac:spMk id="3" creationId="{4B7D344F-E112-CD8C-2553-28D2A216C73D}"/>
          </ac:spMkLst>
        </pc:spChg>
      </pc:sldChg>
      <pc:sldChg chg="mod modShow">
        <pc:chgData name="Benade, Gerdus" userId="15349777-206e-4d7a-8365-52131a346f04" providerId="ADAL" clId="{299C3074-CE0E-4BAA-A1B0-C3D381F20EF4}" dt="2025-10-07T17:49:58.856" v="1173" actId="729"/>
        <pc:sldMkLst>
          <pc:docMk/>
          <pc:sldMk cId="29501740" sldId="467"/>
        </pc:sldMkLst>
      </pc:sldChg>
      <pc:sldChg chg="modSp mod modAnim">
        <pc:chgData name="Benade, Gerdus" userId="15349777-206e-4d7a-8365-52131a346f04" providerId="ADAL" clId="{299C3074-CE0E-4BAA-A1B0-C3D381F20EF4}" dt="2025-10-07T17:43:48.229" v="1156"/>
        <pc:sldMkLst>
          <pc:docMk/>
          <pc:sldMk cId="872711550" sldId="746"/>
        </pc:sldMkLst>
        <pc:spChg chg="mod">
          <ac:chgData name="Benade, Gerdus" userId="15349777-206e-4d7a-8365-52131a346f04" providerId="ADAL" clId="{299C3074-CE0E-4BAA-A1B0-C3D381F20EF4}" dt="2025-10-07T17:43:44.132" v="1155" actId="14100"/>
          <ac:spMkLst>
            <pc:docMk/>
            <pc:sldMk cId="872711550" sldId="746"/>
            <ac:spMk id="5" creationId="{15DA2401-D338-DBCA-4D79-D33688BE75AB}"/>
          </ac:spMkLst>
        </pc:spChg>
      </pc:sldChg>
      <pc:sldChg chg="modSp mod">
        <pc:chgData name="Benade, Gerdus" userId="15349777-206e-4d7a-8365-52131a346f04" providerId="ADAL" clId="{299C3074-CE0E-4BAA-A1B0-C3D381F20EF4}" dt="2025-10-07T18:00:03.847" v="1435" actId="20577"/>
        <pc:sldMkLst>
          <pc:docMk/>
          <pc:sldMk cId="3730684017" sldId="757"/>
        </pc:sldMkLst>
        <pc:spChg chg="mod">
          <ac:chgData name="Benade, Gerdus" userId="15349777-206e-4d7a-8365-52131a346f04" providerId="ADAL" clId="{299C3074-CE0E-4BAA-A1B0-C3D381F20EF4}" dt="2025-10-07T18:00:03.847" v="1435" actId="20577"/>
          <ac:spMkLst>
            <pc:docMk/>
            <pc:sldMk cId="3730684017" sldId="757"/>
            <ac:spMk id="3" creationId="{7479B06D-B931-70A5-26DC-30EEFC6CD4AE}"/>
          </ac:spMkLst>
        </pc:spChg>
      </pc:sldChg>
      <pc:sldChg chg="addSp modSp mod modAnim">
        <pc:chgData name="Benade, Gerdus" userId="15349777-206e-4d7a-8365-52131a346f04" providerId="ADAL" clId="{299C3074-CE0E-4BAA-A1B0-C3D381F20EF4}" dt="2025-10-07T17:57:28.069" v="1376" actId="1076"/>
        <pc:sldMkLst>
          <pc:docMk/>
          <pc:sldMk cId="1180487288" sldId="758"/>
        </pc:sldMkLst>
        <pc:spChg chg="add mod">
          <ac:chgData name="Benade, Gerdus" userId="15349777-206e-4d7a-8365-52131a346f04" providerId="ADAL" clId="{299C3074-CE0E-4BAA-A1B0-C3D381F20EF4}" dt="2025-10-07T17:54:53.648" v="1331" actId="207"/>
          <ac:spMkLst>
            <pc:docMk/>
            <pc:sldMk cId="1180487288" sldId="758"/>
            <ac:spMk id="5" creationId="{D3EDEA9D-4A22-6476-DDFD-CD3E0D6D35AE}"/>
          </ac:spMkLst>
        </pc:spChg>
        <pc:spChg chg="mod">
          <ac:chgData name="Benade, Gerdus" userId="15349777-206e-4d7a-8365-52131a346f04" providerId="ADAL" clId="{299C3074-CE0E-4BAA-A1B0-C3D381F20EF4}" dt="2025-10-07T17:57:28.069" v="1376" actId="1076"/>
          <ac:spMkLst>
            <pc:docMk/>
            <pc:sldMk cId="1180487288" sldId="758"/>
            <ac:spMk id="21" creationId="{987A90E0-04DB-C3FD-CB67-49A2C3B0E1E9}"/>
          </ac:spMkLst>
        </pc:spChg>
        <pc:spChg chg="mod">
          <ac:chgData name="Benade, Gerdus" userId="15349777-206e-4d7a-8365-52131a346f04" providerId="ADAL" clId="{299C3074-CE0E-4BAA-A1B0-C3D381F20EF4}" dt="2025-10-07T17:57:07.903" v="1375" actId="1076"/>
          <ac:spMkLst>
            <pc:docMk/>
            <pc:sldMk cId="1180487288" sldId="758"/>
            <ac:spMk id="39" creationId="{DD765FA5-8D65-32CE-4891-24C28CA440C2}"/>
          </ac:spMkLst>
        </pc:spChg>
        <pc:cxnChg chg="add mod">
          <ac:chgData name="Benade, Gerdus" userId="15349777-206e-4d7a-8365-52131a346f04" providerId="ADAL" clId="{299C3074-CE0E-4BAA-A1B0-C3D381F20EF4}" dt="2025-10-07T17:55:22.013" v="1332" actId="1582"/>
          <ac:cxnSpMkLst>
            <pc:docMk/>
            <pc:sldMk cId="1180487288" sldId="758"/>
            <ac:cxnSpMk id="6" creationId="{7727E3ED-365C-F140-F2BF-FD342F07EEB8}"/>
          </ac:cxnSpMkLst>
        </pc:cxnChg>
      </pc:sldChg>
      <pc:sldChg chg="modSp mod">
        <pc:chgData name="Benade, Gerdus" userId="15349777-206e-4d7a-8365-52131a346f04" providerId="ADAL" clId="{299C3074-CE0E-4BAA-A1B0-C3D381F20EF4}" dt="2025-10-07T20:32:39.308" v="1444" actId="20577"/>
        <pc:sldMkLst>
          <pc:docMk/>
          <pc:sldMk cId="306549218" sldId="798"/>
        </pc:sldMkLst>
        <pc:spChg chg="mod">
          <ac:chgData name="Benade, Gerdus" userId="15349777-206e-4d7a-8365-52131a346f04" providerId="ADAL" clId="{299C3074-CE0E-4BAA-A1B0-C3D381F20EF4}" dt="2025-10-07T20:32:39.308" v="1444" actId="20577"/>
          <ac:spMkLst>
            <pc:docMk/>
            <pc:sldMk cId="306549218" sldId="798"/>
            <ac:spMk id="3" creationId="{3062BCB3-05DA-9E22-3A2A-56F823DF3530}"/>
          </ac:spMkLst>
        </pc:spChg>
      </pc:sldChg>
      <pc:sldChg chg="modNotesTx">
        <pc:chgData name="Benade, Gerdus" userId="15349777-206e-4d7a-8365-52131a346f04" providerId="ADAL" clId="{299C3074-CE0E-4BAA-A1B0-C3D381F20EF4}" dt="2025-10-07T17:12:24.956" v="229" actId="20577"/>
        <pc:sldMkLst>
          <pc:docMk/>
          <pc:sldMk cId="560176305" sldId="799"/>
        </pc:sldMkLst>
      </pc:sldChg>
      <pc:sldChg chg="modSp mod">
        <pc:chgData name="Benade, Gerdus" userId="15349777-206e-4d7a-8365-52131a346f04" providerId="ADAL" clId="{299C3074-CE0E-4BAA-A1B0-C3D381F20EF4}" dt="2025-10-07T17:49:06.850" v="1172" actId="1076"/>
        <pc:sldMkLst>
          <pc:docMk/>
          <pc:sldMk cId="1349642964" sldId="807"/>
        </pc:sldMkLst>
        <pc:spChg chg="mod">
          <ac:chgData name="Benade, Gerdus" userId="15349777-206e-4d7a-8365-52131a346f04" providerId="ADAL" clId="{299C3074-CE0E-4BAA-A1B0-C3D381F20EF4}" dt="2025-10-07T17:49:06.850" v="1172" actId="1076"/>
          <ac:spMkLst>
            <pc:docMk/>
            <pc:sldMk cId="1349642964" sldId="807"/>
            <ac:spMk id="21" creationId="{7343BE7B-7EB1-52A9-4C8C-8457D9B3D2CC}"/>
          </ac:spMkLst>
        </pc:spChg>
      </pc:sldChg>
      <pc:sldChg chg="delSp modSp mod delAnim modNotesTx">
        <pc:chgData name="Benade, Gerdus" userId="15349777-206e-4d7a-8365-52131a346f04" providerId="ADAL" clId="{299C3074-CE0E-4BAA-A1B0-C3D381F20EF4}" dt="2025-10-07T17:46:36.619" v="1160" actId="478"/>
        <pc:sldMkLst>
          <pc:docMk/>
          <pc:sldMk cId="1809706779" sldId="810"/>
        </pc:sldMkLst>
        <pc:spChg chg="del">
          <ac:chgData name="Benade, Gerdus" userId="15349777-206e-4d7a-8365-52131a346f04" providerId="ADAL" clId="{299C3074-CE0E-4BAA-A1B0-C3D381F20EF4}" dt="2025-10-07T17:46:36.619" v="1160" actId="478"/>
          <ac:spMkLst>
            <pc:docMk/>
            <pc:sldMk cId="1809706779" sldId="810"/>
            <ac:spMk id="4" creationId="{3FBA9D8F-EA6D-90F0-C6A8-5D4C03F3061A}"/>
          </ac:spMkLst>
        </pc:spChg>
        <pc:spChg chg="del">
          <ac:chgData name="Benade, Gerdus" userId="15349777-206e-4d7a-8365-52131a346f04" providerId="ADAL" clId="{299C3074-CE0E-4BAA-A1B0-C3D381F20EF4}" dt="2025-10-07T17:46:36.619" v="1160" actId="478"/>
          <ac:spMkLst>
            <pc:docMk/>
            <pc:sldMk cId="1809706779" sldId="810"/>
            <ac:spMk id="8" creationId="{80E6D6C5-AC9B-E4A4-B6A1-A9B35CED4FBB}"/>
          </ac:spMkLst>
        </pc:spChg>
        <pc:cxnChg chg="del mod">
          <ac:chgData name="Benade, Gerdus" userId="15349777-206e-4d7a-8365-52131a346f04" providerId="ADAL" clId="{299C3074-CE0E-4BAA-A1B0-C3D381F20EF4}" dt="2025-10-07T17:46:36.619" v="1160" actId="478"/>
          <ac:cxnSpMkLst>
            <pc:docMk/>
            <pc:sldMk cId="1809706779" sldId="810"/>
            <ac:cxnSpMk id="16" creationId="{81DE708C-2782-D905-7872-B6324165FCE7}"/>
          </ac:cxnSpMkLst>
        </pc:cxnChg>
      </pc:sldChg>
      <pc:sldChg chg="modSp mod">
        <pc:chgData name="Benade, Gerdus" userId="15349777-206e-4d7a-8365-52131a346f04" providerId="ADAL" clId="{299C3074-CE0E-4BAA-A1B0-C3D381F20EF4}" dt="2025-10-07T17:59:05.478" v="1391" actId="20577"/>
        <pc:sldMkLst>
          <pc:docMk/>
          <pc:sldMk cId="544242667" sldId="813"/>
        </pc:sldMkLst>
        <pc:spChg chg="mod">
          <ac:chgData name="Benade, Gerdus" userId="15349777-206e-4d7a-8365-52131a346f04" providerId="ADAL" clId="{299C3074-CE0E-4BAA-A1B0-C3D381F20EF4}" dt="2025-10-07T17:41:50.735" v="1120" actId="20577"/>
          <ac:spMkLst>
            <pc:docMk/>
            <pc:sldMk cId="544242667" sldId="813"/>
            <ac:spMk id="2" creationId="{8428EBF6-10F6-DACE-6385-3E376E6643EA}"/>
          </ac:spMkLst>
        </pc:spChg>
        <pc:spChg chg="mod">
          <ac:chgData name="Benade, Gerdus" userId="15349777-206e-4d7a-8365-52131a346f04" providerId="ADAL" clId="{299C3074-CE0E-4BAA-A1B0-C3D381F20EF4}" dt="2025-10-07T17:59:05.478" v="1391" actId="20577"/>
          <ac:spMkLst>
            <pc:docMk/>
            <pc:sldMk cId="544242667" sldId="813"/>
            <ac:spMk id="3" creationId="{140A5E5D-145C-47D3-A0F8-A1EF5721F83E}"/>
          </ac:spMkLst>
        </pc:spChg>
        <pc:picChg chg="mod">
          <ac:chgData name="Benade, Gerdus" userId="15349777-206e-4d7a-8365-52131a346f04" providerId="ADAL" clId="{299C3074-CE0E-4BAA-A1B0-C3D381F20EF4}" dt="2025-10-07T17:42:26.090" v="1151" actId="14100"/>
          <ac:picMkLst>
            <pc:docMk/>
            <pc:sldMk cId="544242667" sldId="813"/>
            <ac:picMk id="7" creationId="{C2957558-09D3-459A-E655-1A31BCF897A0}"/>
          </ac:picMkLst>
        </pc:picChg>
      </pc:sldChg>
      <pc:sldChg chg="modSp new mod">
        <pc:chgData name="Benade, Gerdus" userId="15349777-206e-4d7a-8365-52131a346f04" providerId="ADAL" clId="{299C3074-CE0E-4BAA-A1B0-C3D381F20EF4}" dt="2025-10-07T17:47:13.192" v="1161" actId="207"/>
        <pc:sldMkLst>
          <pc:docMk/>
          <pc:sldMk cId="444548891" sldId="823"/>
        </pc:sldMkLst>
        <pc:spChg chg="mod">
          <ac:chgData name="Benade, Gerdus" userId="15349777-206e-4d7a-8365-52131a346f04" providerId="ADAL" clId="{299C3074-CE0E-4BAA-A1B0-C3D381F20EF4}" dt="2025-10-07T17:32:42.822" v="907" actId="20577"/>
          <ac:spMkLst>
            <pc:docMk/>
            <pc:sldMk cId="444548891" sldId="823"/>
            <ac:spMk id="2" creationId="{9AD9B84F-A00C-9A96-DC9C-3156C7F8EC05}"/>
          </ac:spMkLst>
        </pc:spChg>
        <pc:spChg chg="mod">
          <ac:chgData name="Benade, Gerdus" userId="15349777-206e-4d7a-8365-52131a346f04" providerId="ADAL" clId="{299C3074-CE0E-4BAA-A1B0-C3D381F20EF4}" dt="2025-10-07T17:47:13.192" v="1161" actId="207"/>
          <ac:spMkLst>
            <pc:docMk/>
            <pc:sldMk cId="444548891" sldId="823"/>
            <ac:spMk id="3" creationId="{97BF322F-5DAF-12D9-A1AA-44D2EB947722}"/>
          </ac:spMkLst>
        </pc:spChg>
      </pc:sldChg>
      <pc:sldChg chg="modSp add mod">
        <pc:chgData name="Benade, Gerdus" userId="15349777-206e-4d7a-8365-52131a346f04" providerId="ADAL" clId="{299C3074-CE0E-4BAA-A1B0-C3D381F20EF4}" dt="2025-10-07T17:48:20.648" v="1162" actId="207"/>
        <pc:sldMkLst>
          <pc:docMk/>
          <pc:sldMk cId="1565792613" sldId="824"/>
        </pc:sldMkLst>
        <pc:spChg chg="mod">
          <ac:chgData name="Benade, Gerdus" userId="15349777-206e-4d7a-8365-52131a346f04" providerId="ADAL" clId="{299C3074-CE0E-4BAA-A1B0-C3D381F20EF4}" dt="2025-10-07T17:48:20.648" v="1162" actId="207"/>
          <ac:spMkLst>
            <pc:docMk/>
            <pc:sldMk cId="1565792613" sldId="824"/>
            <ac:spMk id="3" creationId="{2A9F8590-2FBB-2C4A-455E-80207851C5CA}"/>
          </ac:spMkLst>
        </pc:spChg>
      </pc:sldChg>
      <pc:sldChg chg="add mod modShow">
        <pc:chgData name="Benade, Gerdus" userId="15349777-206e-4d7a-8365-52131a346f04" providerId="ADAL" clId="{299C3074-CE0E-4BAA-A1B0-C3D381F20EF4}" dt="2025-10-07T17:46:15.212" v="1159" actId="729"/>
        <pc:sldMkLst>
          <pc:docMk/>
          <pc:sldMk cId="1569356147" sldId="825"/>
        </pc:sldMkLst>
      </pc:sldChg>
    </pc:docChg>
  </pc:docChgLst>
  <pc:docChgLst>
    <pc:chgData name="Benade, Gerdus" userId="15349777-206e-4d7a-8365-52131a346f04" providerId="ADAL" clId="{A2D8BFC6-3B8F-4906-86CD-10C0CC4F50C5}"/>
    <pc:docChg chg="modSld">
      <pc:chgData name="Benade, Gerdus" userId="15349777-206e-4d7a-8365-52131a346f04" providerId="ADAL" clId="{A2D8BFC6-3B8F-4906-86CD-10C0CC4F50C5}" dt="2025-09-26T08:53:46.612" v="64" actId="1037"/>
      <pc:docMkLst>
        <pc:docMk/>
      </pc:docMkLst>
      <pc:sldChg chg="addSp modSp mod">
        <pc:chgData name="Benade, Gerdus" userId="15349777-206e-4d7a-8365-52131a346f04" providerId="ADAL" clId="{A2D8BFC6-3B8F-4906-86CD-10C0CC4F50C5}" dt="2025-09-26T08:35:29.111" v="30" actId="1076"/>
        <pc:sldMkLst>
          <pc:docMk/>
          <pc:sldMk cId="1133783163" sldId="390"/>
        </pc:sldMkLst>
        <pc:picChg chg="add mod">
          <ac:chgData name="Benade, Gerdus" userId="15349777-206e-4d7a-8365-52131a346f04" providerId="ADAL" clId="{A2D8BFC6-3B8F-4906-86CD-10C0CC4F50C5}" dt="2025-09-26T08:35:29.111" v="30" actId="1076"/>
          <ac:picMkLst>
            <pc:docMk/>
            <pc:sldMk cId="1133783163" sldId="390"/>
            <ac:picMk id="6" creationId="{7DAB1D7D-BAC5-6AAA-EEDD-72F43FA1E5F4}"/>
          </ac:picMkLst>
        </pc:picChg>
      </pc:sldChg>
      <pc:sldChg chg="addSp modSp">
        <pc:chgData name="Benade, Gerdus" userId="15349777-206e-4d7a-8365-52131a346f04" providerId="ADAL" clId="{A2D8BFC6-3B8F-4906-86CD-10C0CC4F50C5}" dt="2025-09-26T08:35:41.989" v="31"/>
        <pc:sldMkLst>
          <pc:docMk/>
          <pc:sldMk cId="3730684017" sldId="757"/>
        </pc:sldMkLst>
        <pc:picChg chg="add mod">
          <ac:chgData name="Benade, Gerdus" userId="15349777-206e-4d7a-8365-52131a346f04" providerId="ADAL" clId="{A2D8BFC6-3B8F-4906-86CD-10C0CC4F50C5}" dt="2025-09-26T08:35:41.989" v="31"/>
          <ac:picMkLst>
            <pc:docMk/>
            <pc:sldMk cId="3730684017" sldId="757"/>
            <ac:picMk id="9" creationId="{4FB854B9-E435-C84D-7EFA-938FAD9D73EC}"/>
          </ac:picMkLst>
        </pc:picChg>
      </pc:sldChg>
      <pc:sldChg chg="modSp mod">
        <pc:chgData name="Benade, Gerdus" userId="15349777-206e-4d7a-8365-52131a346f04" providerId="ADAL" clId="{A2D8BFC6-3B8F-4906-86CD-10C0CC4F50C5}" dt="2025-09-26T08:28:13.117" v="27" actId="1035"/>
        <pc:sldMkLst>
          <pc:docMk/>
          <pc:sldMk cId="560176305" sldId="799"/>
        </pc:sldMkLst>
        <pc:spChg chg="mod">
          <ac:chgData name="Benade, Gerdus" userId="15349777-206e-4d7a-8365-52131a346f04" providerId="ADAL" clId="{A2D8BFC6-3B8F-4906-86CD-10C0CC4F50C5}" dt="2025-09-26T08:28:13.117" v="27" actId="1035"/>
          <ac:spMkLst>
            <pc:docMk/>
            <pc:sldMk cId="560176305" sldId="799"/>
            <ac:spMk id="8" creationId="{54298C06-07A0-7459-F854-0D48BB4F5DE6}"/>
          </ac:spMkLst>
        </pc:spChg>
        <pc:spChg chg="mod">
          <ac:chgData name="Benade, Gerdus" userId="15349777-206e-4d7a-8365-52131a346f04" providerId="ADAL" clId="{A2D8BFC6-3B8F-4906-86CD-10C0CC4F50C5}" dt="2025-09-26T08:28:13.117" v="27" actId="1035"/>
          <ac:spMkLst>
            <pc:docMk/>
            <pc:sldMk cId="560176305" sldId="799"/>
            <ac:spMk id="9" creationId="{A12431DD-4F88-FC2E-2EFE-2ABB86FBE243}"/>
          </ac:spMkLst>
        </pc:spChg>
      </pc:sldChg>
      <pc:sldChg chg="modSp mod">
        <pc:chgData name="Benade, Gerdus" userId="15349777-206e-4d7a-8365-52131a346f04" providerId="ADAL" clId="{A2D8BFC6-3B8F-4906-86CD-10C0CC4F50C5}" dt="2025-09-26T08:53:46.612" v="64" actId="1037"/>
        <pc:sldMkLst>
          <pc:docMk/>
          <pc:sldMk cId="1809706779" sldId="810"/>
        </pc:sldMkLst>
        <pc:cxnChg chg="mod">
          <ac:chgData name="Benade, Gerdus" userId="15349777-206e-4d7a-8365-52131a346f04" providerId="ADAL" clId="{A2D8BFC6-3B8F-4906-86CD-10C0CC4F50C5}" dt="2025-09-26T08:53:46.612" v="64" actId="1037"/>
          <ac:cxnSpMkLst>
            <pc:docMk/>
            <pc:sldMk cId="1809706779" sldId="810"/>
            <ac:cxnSpMk id="11" creationId="{3E83EB74-6E45-A65C-B72F-32E7E98F0C53}"/>
          </ac:cxnSpMkLst>
        </pc:cxnChg>
        <pc:cxnChg chg="mod">
          <ac:chgData name="Benade, Gerdus" userId="15349777-206e-4d7a-8365-52131a346f04" providerId="ADAL" clId="{A2D8BFC6-3B8F-4906-86CD-10C0CC4F50C5}" dt="2025-09-26T08:53:34.603" v="48" actId="1038"/>
          <ac:cxnSpMkLst>
            <pc:docMk/>
            <pc:sldMk cId="1809706779" sldId="810"/>
            <ac:cxnSpMk id="21" creationId="{0B4B6274-A357-315D-CE57-BEF16D832FD9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046B34-3089-4AA1-9391-0ECCABEF22AF}" type="datetimeFigureOut">
              <a:rPr lang="en-US" smtClean="0"/>
              <a:t>10/7/2025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DE15AD-2BF3-45D0-A3E6-762D582F18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7632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u="none" strike="noStrike" dirty="0" err="1">
                <a:effectLst/>
              </a:rPr>
              <a:t>ReFED</a:t>
            </a:r>
            <a:r>
              <a:rPr lang="en-US" b="0" i="0" u="none" strike="noStrike" dirty="0">
                <a:effectLst/>
              </a:rPr>
              <a:t> (a nonprofit dedicated to fight food loss and waste)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u="none" strike="noStrike" dirty="0">
                <a:effectLst/>
              </a:rPr>
              <a:t>Strengthening food rescue is among the seven key action areas they advocates for the next ten year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9791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Bulk donations separate, drivers experiments in some cities, agreements with recurring donors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7375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Inequality does not disappear when accounting for size, surveys</a:t>
            </a:r>
          </a:p>
          <a:p>
            <a:r>
              <a:rPr lang="en-US" dirty="0"/>
              <a:t>Optimistic, excludes ~70% of recipients who got nothing</a:t>
            </a:r>
          </a:p>
          <a:p>
            <a:endParaRPr lang="en-US" dirty="0"/>
          </a:p>
          <a:p>
            <a:r>
              <a:rPr lang="en-US" dirty="0"/>
              <a:t>Starting point – minimal changes to improve fairness</a:t>
            </a:r>
          </a:p>
          <a:p>
            <a:r>
              <a:rPr lang="en-US" dirty="0"/>
              <a:t>NB: currently once an interested recipient interacts, immediate answer.</a:t>
            </a:r>
          </a:p>
          <a:p>
            <a:r>
              <a:rPr lang="en-US" dirty="0"/>
              <a:t>	eliminates bidding, best of 2, tokens that let you </a:t>
            </a:r>
            <a:r>
              <a:rPr lang="en-US" dirty="0" err="1"/>
              <a:t>preemt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9074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You could imagine other things, artificial currency, wait for two to respond give to worst-off </a:t>
            </a:r>
            <a:r>
              <a:rPr lang="en-US" err="1"/>
              <a:t>etc</a:t>
            </a:r>
            <a:endParaRPr lang="en-US"/>
          </a:p>
          <a:p>
            <a:endParaRPr lang="en-US"/>
          </a:p>
          <a:p>
            <a:r>
              <a:rPr lang="en-US"/>
              <a:t>Added benefit – existed in some form </a:t>
            </a:r>
            <a:r>
              <a:rPr lang="en-US" err="1"/>
              <a:t>eg</a:t>
            </a:r>
            <a:r>
              <a:rPr lang="en-US"/>
              <a:t> church of  some denomination prefers donation goes to food pantry of same denomination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9782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7611C4-ECC2-839E-F135-8C5F94EDEC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83EC8A2-3FDA-5642-CBC6-B77B3C83E8F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632F854-4975-F75C-C25E-543734CDB9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Objective – max unique recipients. Little demand information, couple of surveys, contacts </a:t>
            </a:r>
            <a:r>
              <a:rPr lang="en-US" dirty="0" err="1"/>
              <a:t>etc</a:t>
            </a:r>
            <a:r>
              <a:rPr lang="en-US" dirty="0"/>
              <a:t>, still enough uncertainty about what makes a reasonable objective. </a:t>
            </a:r>
          </a:p>
          <a:p>
            <a:endParaRPr lang="en-US" dirty="0"/>
          </a:p>
          <a:p>
            <a:r>
              <a:rPr lang="en-US" dirty="0"/>
              <a:t>Compared to traditional allocation problems – do not decide allocation. FCFS nature takes care of some downstream lack of information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6278EB-AD73-1433-5958-FA246FFA1F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2148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FB8893-491D-EEF9-CE27-C84D1E3C5A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A3E13E5-D8C2-BF22-51A5-0F2E0BC1C2D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3905AD8-E7F3-9CF8-AB5E-DABC691F7D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Objective – max unique recipients. Little demand information, couple of surveys, contacts </a:t>
            </a:r>
            <a:r>
              <a:rPr lang="en-US" dirty="0" err="1"/>
              <a:t>etc</a:t>
            </a:r>
            <a:r>
              <a:rPr lang="en-US" dirty="0"/>
              <a:t>, still enough uncertainty about what makes a reasonable objective. </a:t>
            </a:r>
          </a:p>
          <a:p>
            <a:endParaRPr lang="en-US" dirty="0"/>
          </a:p>
          <a:p>
            <a:r>
              <a:rPr lang="en-US" dirty="0"/>
              <a:t>Compared to traditional allocation problems – do not decide allocation. FCFS nature takes care of some downstream lack of information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817415-94EB-BA32-1993-33A200B6214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6722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C4006D-E7F7-040D-7DE9-8D0806C304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E278F66-3D35-0A6F-A4B6-0AD557C8803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E42DB3E-17B3-90E2-EA9C-D3482C977A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n-stage can achieve any fraction without deadline, 2 stage obviously cant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CDB2D8-0FF2-A64D-2579-4AC114B1369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5467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Suppose we don’t sort slow to fast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4464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From now on index in this decreasing order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4836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original satisfies allocation constraint, we still do</a:t>
            </a:r>
          </a:p>
          <a:p>
            <a:r>
              <a:rPr lang="en-US" dirty="0"/>
              <a:t>Objective weakly increases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2831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Binary search over z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0830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9A1522-320A-D796-B566-E569621EE5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732891C-D810-6AF0-8225-129660DCCA0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5C4A4FB-D256-3CFF-3928-CD00133A2E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FL in 2023: ~20 mil pounds. Exciting time to be involved with them.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B15179-6752-B6CD-A948-0E6FC43770F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30096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65% claimed by 1 hour; 60% items available for 1 day</a:t>
            </a:r>
          </a:p>
          <a:p>
            <a:r>
              <a:rPr lang="en-US" dirty="0"/>
              <a:t>Value sampled according to observations from Prendergast feeding </a:t>
            </a:r>
            <a:r>
              <a:rPr lang="en-US" dirty="0" err="1"/>
              <a:t>america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80312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89E199-4139-7855-3145-98F44EF0EE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4572ACE-4CFD-9895-E3C9-3D80F34E642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66D883D-9631-C743-D9ED-E3C01A9DC5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No increase in waste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557C5E-1ECB-C8F3-9CE1-7DBCAD0C76D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10232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No increase in waste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31413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241EAE-EA6D-D6C7-5616-1598C1994B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4107FD2-51FE-A331-D08A-51DAA9AA6E0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4B5D396-D7C7-F09E-E45F-2D3A1CC3C5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No increase in waste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720CEB-6933-B3E5-91AB-252179FD82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887893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B9C959-F416-8E87-46EB-C82A521FD2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83646C0-B461-A0A9-A08E-5AA109B85DF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FC1DB5B-7E70-A871-ABB3-E77B5AD3BC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No increase in waste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9A89B3-B7BB-C81D-154B-4C16D50CC07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40299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Binary priority lists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36282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Fairness notions: likely </a:t>
            </a:r>
            <a:r>
              <a:rPr lang="en-US" dirty="0" err="1"/>
              <a:t>leximax</a:t>
            </a:r>
            <a:r>
              <a:rPr lang="en-US" dirty="0"/>
              <a:t>, </a:t>
            </a:r>
            <a:r>
              <a:rPr lang="en-US" dirty="0" err="1"/>
              <a:t>mnw</a:t>
            </a:r>
            <a:r>
              <a:rPr lang="en-US" dirty="0"/>
              <a:t> cares about similar basic attributes</a:t>
            </a:r>
          </a:p>
          <a:p>
            <a:r>
              <a:rPr lang="en-US" dirty="0"/>
              <a:t>Online – current one is myopic, what if donations are stochastics</a:t>
            </a:r>
          </a:p>
          <a:p>
            <a:r>
              <a:rPr lang="en-US" dirty="0"/>
              <a:t>Transportation – in a couple of places grants fund transportation. Which matches?</a:t>
            </a:r>
          </a:p>
          <a:p>
            <a:r>
              <a:rPr lang="en-US" dirty="0"/>
              <a:t>Bulk donations – no storage space, some donations benefit from splitting. How to incentivize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3DE15AD-2BF3-45D0-A3E6-762D582F18F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4573532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Both food rescue papers are about volunteer management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3DE15AD-2BF3-45D0-A3E6-762D582F18F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7771966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You could imagine other things, artificial currency, wait for two to respond give to worst-off </a:t>
            </a:r>
            <a:r>
              <a:rPr lang="en-US" err="1"/>
              <a:t>etc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54904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F6CFD0-44A6-2F8E-A549-BA161D2AED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6664B00-CB01-1BC3-CCA7-700352A8AD6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5E41E65-AA8D-6829-D535-D6AA771BB6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Objective – max unique recipients. Little demand information, couple of surveys, contacts </a:t>
            </a:r>
            <a:r>
              <a:rPr lang="en-US" err="1"/>
              <a:t>etc</a:t>
            </a:r>
            <a:r>
              <a:rPr lang="en-US"/>
              <a:t>, still enough uncertainty about what makes a reasonable objective.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2D85D4-0C01-1F24-844C-737E531EF9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5004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1EF88E-60C2-3CE3-9C5B-D9A997CF0B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EF68B2-E470-A53E-5BDB-4D35A1E1244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02D107F-E73D-FCB6-F618-921DF45A4F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FL in 2023: ~20 mil pounds. Exciting time to be involved with them.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3FCD30-5D7F-2CE6-AA86-D576070D6D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15044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2AC87B-3822-6E89-D060-9C55709D69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77723C7-4CD6-3FA5-15DF-9F3D958D2D9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0899AD9-4C21-D93F-F92F-8E901F071D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Objective – max unique recipients. Little demand information, couple of surveys, contacts </a:t>
            </a:r>
            <a:r>
              <a:rPr lang="en-US" err="1"/>
              <a:t>etc</a:t>
            </a:r>
            <a:r>
              <a:rPr lang="en-US"/>
              <a:t>, still enough uncertainty about what makes a reasonable objective.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955001-4EF5-4A20-7434-E9DEF5AB03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51566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n-stage can achieve any fraction without deadline, 2 stage obviously cant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4172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Recipients are food pantries/ soup kitchens </a:t>
            </a:r>
            <a:r>
              <a:rPr lang="en-US"/>
              <a:t>not individuals. Pickup </a:t>
            </a:r>
            <a:r>
              <a:rPr lang="en-US" dirty="0"/>
              <a:t>radius, also categories interested 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7134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Different radii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4966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Donation arrives – donors: farms/ larger scale factories / bakeries / catering companies or schools with prepared food</a:t>
            </a:r>
          </a:p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7837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Emphasize: recipient does transport (trying to offer delivery in a couple of states)</a:t>
            </a:r>
          </a:p>
          <a:p>
            <a:r>
              <a:rPr lang="en-US" dirty="0"/>
              <a:t>Deadline – expiration or shelf space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5864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Don’t know, and can’t elicit, agent values</a:t>
            </a:r>
          </a:p>
          <a:p>
            <a:r>
              <a:rPr lang="en-US"/>
              <a:t>We don’t get to make an allocation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118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Don’t know, and can’t elicit, agent values</a:t>
            </a:r>
          </a:p>
          <a:p>
            <a:r>
              <a:rPr lang="en-US" dirty="0"/>
              <a:t>We don’t get to make an allocation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2147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emf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emf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emf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emf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9543AE6-9460-4F15-B384-639D7B584B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217" r="41968" b="-1"/>
          <a:stretch/>
        </p:blipFill>
        <p:spPr>
          <a:xfrm>
            <a:off x="1" y="2831432"/>
            <a:ext cx="4114800" cy="40519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ACB78-B926-427A-9CB1-4B1116B541AC}" type="datetimeFigureOut">
              <a:rPr lang="en-US" smtClean="0"/>
              <a:t>10/7/2025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5891D-5D85-41F7-8804-0265A87BC9DB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26A2879-A849-4833-8B78-492419D29F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46" y="6257632"/>
            <a:ext cx="949793" cy="4317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3428A8D-A470-4734-AFAC-71A63B8216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3116" y="6477467"/>
            <a:ext cx="3047884" cy="13386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AE1BA4D-9F14-4F2B-9D4E-0CEAA01BF4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018" b="62103"/>
          <a:stretch/>
        </p:blipFill>
        <p:spPr>
          <a:xfrm>
            <a:off x="10491537" y="-25181"/>
            <a:ext cx="1700463" cy="1517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7314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ACB78-B926-427A-9CB1-4B1116B541AC}" type="datetimeFigureOut">
              <a:rPr lang="en-US" smtClean="0"/>
              <a:t>10/7/2025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5891D-5D85-41F7-8804-0265A87BC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725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ACB78-B926-427A-9CB1-4B1116B541AC}" type="datetimeFigureOut">
              <a:rPr lang="en-US" smtClean="0"/>
              <a:t>10/7/2025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5891D-5D85-41F7-8804-0265A87BC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6834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9543AE6-9460-4F15-B384-639D7B584B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217" r="41968" b="-1"/>
          <a:stretch/>
        </p:blipFill>
        <p:spPr>
          <a:xfrm>
            <a:off x="1" y="2831432"/>
            <a:ext cx="4114800" cy="40519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ACB78-B926-427A-9CB1-4B1116B541AC}" type="datetimeFigureOut">
              <a:rPr lang="en-US" smtClean="0"/>
              <a:t>10/7/2025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5891D-5D85-41F7-8804-0265A87BC9DB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26A2879-A849-4833-8B78-492419D29F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46" y="6257632"/>
            <a:ext cx="949793" cy="4317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3428A8D-A470-4734-AFAC-71A63B8216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3116" y="6477467"/>
            <a:ext cx="3047884" cy="13386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AE1BA4D-9F14-4F2B-9D4E-0CEAA01BF4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018" b="62103"/>
          <a:stretch/>
        </p:blipFill>
        <p:spPr>
          <a:xfrm>
            <a:off x="10491537" y="-25181"/>
            <a:ext cx="1700463" cy="1517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8498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ACB78-B926-427A-9CB1-4B1116B541AC}" type="datetimeFigureOut">
              <a:rPr lang="en-US" smtClean="0"/>
              <a:t>10/7/2025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5891D-5D85-41F7-8804-0265A87BC9DB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846DDA9-DFDA-474B-8D7D-D6AD59CFF7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746" y="6257632"/>
            <a:ext cx="949793" cy="4317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279A16A-CA14-420A-80A0-AE070D7A95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3116" y="6477467"/>
            <a:ext cx="3047884" cy="1338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21FE84E-5F79-B4E1-FCE7-5FC3BB9D40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76018" b="62103"/>
          <a:stretch/>
        </p:blipFill>
        <p:spPr>
          <a:xfrm>
            <a:off x="10491537" y="-25181"/>
            <a:ext cx="1700463" cy="1517098"/>
          </a:xfrm>
          <a:prstGeom prst="rect">
            <a:avLst/>
          </a:prstGeom>
        </p:spPr>
      </p:pic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DBE7796-117F-EFF2-0300-640B7A2A05DF}"/>
              </a:ext>
            </a:extLst>
          </p:cNvPr>
          <p:cNvSpPr txBox="1">
            <a:spLocks/>
          </p:cNvSpPr>
          <p:nvPr userDrawn="1"/>
        </p:nvSpPr>
        <p:spPr>
          <a:xfrm>
            <a:off x="11353800" y="38185"/>
            <a:ext cx="766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A82A91A-4B3F-4E8E-B8A5-3DD8D16B9FB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28787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5782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67326"/>
            <a:ext cx="10816388" cy="49096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ACB78-B926-427A-9CB1-4B1116B541AC}" type="datetimeFigureOut">
              <a:rPr lang="en-US" smtClean="0"/>
              <a:t>10/7/2025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CE63D4E-3CBF-4ACC-9C1A-0AEFA5221D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746" y="6257632"/>
            <a:ext cx="949793" cy="4317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83B30A8-F7A0-48C7-83EC-A2437FF568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3116" y="6477467"/>
            <a:ext cx="3047884" cy="13386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83FD9C7-40E6-4583-BC86-41963980C04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6018" b="62103"/>
          <a:stretch/>
        </p:blipFill>
        <p:spPr>
          <a:xfrm>
            <a:off x="11104087" y="-14512"/>
            <a:ext cx="1099944" cy="981334"/>
          </a:xfrm>
          <a:prstGeom prst="rect">
            <a:avLst/>
          </a:prstGeom>
        </p:spPr>
      </p:pic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4DF1201-217E-D637-5E5A-A1E9CD29B188}"/>
              </a:ext>
            </a:extLst>
          </p:cNvPr>
          <p:cNvSpPr txBox="1">
            <a:spLocks/>
          </p:cNvSpPr>
          <p:nvPr userDrawn="1"/>
        </p:nvSpPr>
        <p:spPr>
          <a:xfrm>
            <a:off x="11395911" y="64110"/>
            <a:ext cx="766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A82A91A-4B3F-4E8E-B8A5-3DD8D16B9FB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1679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351471"/>
            <a:ext cx="5181600" cy="472197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351471"/>
            <a:ext cx="5181600" cy="472197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ACB78-B926-427A-9CB1-4B1116B541AC}" type="datetimeFigureOut">
              <a:rPr lang="en-US" smtClean="0"/>
              <a:t>10/7/2025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&lt;#&gt;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5891D-5D85-41F7-8804-0265A87BC9DB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E6CE436-578B-7CB1-1D21-CD5FA45B0C8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2746" y="6257632"/>
            <a:ext cx="949793" cy="431724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D0EDF0F0-093E-BD7F-5952-A757819F1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5782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386EBD6-8843-2DAA-A0A3-E98DCFD6C89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76018" b="62103"/>
          <a:stretch/>
        </p:blipFill>
        <p:spPr>
          <a:xfrm>
            <a:off x="11104087" y="-14512"/>
            <a:ext cx="1099944" cy="98133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E90201A-4FC5-0448-3BD6-743FA4D2E1E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763116" y="6477467"/>
            <a:ext cx="3047884" cy="133860"/>
          </a:xfrm>
          <a:prstGeom prst="rect">
            <a:avLst/>
          </a:prstGeom>
        </p:spPr>
      </p:pic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CF6D7C48-91BC-8487-0560-2BDFC41A0C3E}"/>
              </a:ext>
            </a:extLst>
          </p:cNvPr>
          <p:cNvSpPr txBox="1">
            <a:spLocks/>
          </p:cNvSpPr>
          <p:nvPr userDrawn="1"/>
        </p:nvSpPr>
        <p:spPr>
          <a:xfrm>
            <a:off x="11353800" y="38185"/>
            <a:ext cx="766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A82A91A-4B3F-4E8E-B8A5-3DD8D16B9FB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141476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ACB78-B926-427A-9CB1-4B1116B541AC}" type="datetimeFigureOut">
              <a:rPr lang="en-US" smtClean="0"/>
              <a:t>10/7/2025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0C15891D-5D85-41F7-8804-0265A87BC9D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26ADAF3-5676-04E9-2E8F-01C71FFAA1B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2746" y="6257632"/>
            <a:ext cx="949793" cy="431724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3BA9361A-9071-03EF-390B-F2B07C9C2237}"/>
              </a:ext>
            </a:extLst>
          </p:cNvPr>
          <p:cNvSpPr txBox="1">
            <a:spLocks/>
          </p:cNvSpPr>
          <p:nvPr userDrawn="1"/>
        </p:nvSpPr>
        <p:spPr>
          <a:xfrm>
            <a:off x="838200" y="365126"/>
            <a:ext cx="10515600" cy="7578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922A413-D32B-7428-B2AA-8AECB226F9F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76018" b="62103"/>
          <a:stretch/>
        </p:blipFill>
        <p:spPr>
          <a:xfrm>
            <a:off x="11104087" y="-14512"/>
            <a:ext cx="1099944" cy="98133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3874BD2-C01A-8E94-62BC-A2C5253B6B5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763116" y="6477467"/>
            <a:ext cx="3047884" cy="1338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1184973-88D0-6464-45D5-558EF65FDC03}"/>
              </a:ext>
            </a:extLst>
          </p:cNvPr>
          <p:cNvSpPr txBox="1"/>
          <p:nvPr userDrawn="1"/>
        </p:nvSpPr>
        <p:spPr>
          <a:xfrm>
            <a:off x="390617" y="1562470"/>
            <a:ext cx="457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0F3B42CE-B967-49B1-9803-B740677BE59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164535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88950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27859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10250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27859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10250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ACB78-B926-427A-9CB1-4B1116B541AC}" type="datetimeFigureOut">
              <a:rPr lang="en-US" smtClean="0"/>
              <a:t>10/7/2025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0C15891D-5D85-41F7-8804-0265A87BC9D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5891D-5D85-41F7-8804-0265A87BC9DB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797C2E2-27C4-BD1C-B6F8-D9FB0F3E151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76018" b="62103"/>
          <a:stretch/>
        </p:blipFill>
        <p:spPr>
          <a:xfrm>
            <a:off x="11104087" y="-14512"/>
            <a:ext cx="1099944" cy="98133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D32EE48-12AE-55A9-AFA5-40CE9331558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763116" y="6477467"/>
            <a:ext cx="3047884" cy="13386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CF17EB9-A67C-CB9F-5C0F-F5AB2E98C40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72746" y="6257632"/>
            <a:ext cx="949793" cy="431724"/>
          </a:xfrm>
          <a:prstGeom prst="rect">
            <a:avLst/>
          </a:prstGeom>
        </p:spPr>
      </p:pic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9DB892A0-CB10-E81B-B74E-D68D3C6CAC3F}"/>
              </a:ext>
            </a:extLst>
          </p:cNvPr>
          <p:cNvSpPr txBox="1">
            <a:spLocks/>
          </p:cNvSpPr>
          <p:nvPr userDrawn="1"/>
        </p:nvSpPr>
        <p:spPr>
          <a:xfrm>
            <a:off x="11353800" y="38185"/>
            <a:ext cx="766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A82A91A-4B3F-4E8E-B8A5-3DD8D16B9FB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570451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ACB78-B926-427A-9CB1-4B1116B541AC}" type="datetimeFigureOut">
              <a:rPr lang="en-US" smtClean="0"/>
              <a:t>10/7/2025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0C15891D-5D85-41F7-8804-0265A87BC9D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5891D-5D85-41F7-8804-0265A87BC9DB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429D51-B858-4859-37FF-D01B7338219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76018" b="62103"/>
          <a:stretch/>
        </p:blipFill>
        <p:spPr>
          <a:xfrm>
            <a:off x="11104087" y="-14512"/>
            <a:ext cx="1099944" cy="981334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1B1773-5125-FFF7-72EE-090CEF09BFA6}"/>
              </a:ext>
            </a:extLst>
          </p:cNvPr>
          <p:cNvSpPr txBox="1">
            <a:spLocks/>
          </p:cNvSpPr>
          <p:nvPr userDrawn="1"/>
        </p:nvSpPr>
        <p:spPr>
          <a:xfrm>
            <a:off x="11353800" y="38185"/>
            <a:ext cx="766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A82A91A-4B3F-4E8E-B8A5-3DD8D16B9FB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429457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ACB78-B926-427A-9CB1-4B1116B541AC}" type="datetimeFigureOut">
              <a:rPr lang="en-US" smtClean="0"/>
              <a:t>10/7/2025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0C15891D-5D85-41F7-8804-0265A87BC9D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5891D-5D85-41F7-8804-0265A87BC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4076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83FD9C7-40E6-4583-BC86-41963980C0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018" b="62103"/>
          <a:stretch/>
        </p:blipFill>
        <p:spPr>
          <a:xfrm>
            <a:off x="11104087" y="-14512"/>
            <a:ext cx="1099944" cy="98133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5782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67326"/>
            <a:ext cx="10816388" cy="49096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ACB78-B926-427A-9CB1-4B1116B541AC}" type="datetimeFigureOut">
              <a:rPr lang="en-US" smtClean="0"/>
              <a:t>10/7/2025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CE63D4E-3CBF-4ACC-9C1A-0AEFA5221D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46" y="6257632"/>
            <a:ext cx="949793" cy="4317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83B30A8-F7A0-48C7-83EC-A2437FF568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3116" y="6477467"/>
            <a:ext cx="3047884" cy="133860"/>
          </a:xfrm>
          <a:prstGeom prst="rect">
            <a:avLst/>
          </a:prstGeom>
        </p:spPr>
      </p:pic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F3DEBB89-BD84-33F7-D4A0-90408C5CCC35}"/>
              </a:ext>
            </a:extLst>
          </p:cNvPr>
          <p:cNvSpPr txBox="1">
            <a:spLocks/>
          </p:cNvSpPr>
          <p:nvPr userDrawn="1"/>
        </p:nvSpPr>
        <p:spPr>
          <a:xfrm>
            <a:off x="11395911" y="64110"/>
            <a:ext cx="766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A82A91A-4B3F-4E8E-B8A5-3DD8D16B9FB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486247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ACB78-B926-427A-9CB1-4B1116B541AC}" type="datetimeFigureOut">
              <a:rPr lang="en-US" smtClean="0"/>
              <a:t>10/7/2025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5891D-5D85-41F7-8804-0265A87BC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79168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ACB78-B926-427A-9CB1-4B1116B541AC}" type="datetimeFigureOut">
              <a:rPr lang="en-US" smtClean="0"/>
              <a:t>10/7/2025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5891D-5D85-41F7-8804-0265A87BC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39006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ACB78-B926-427A-9CB1-4B1116B541AC}" type="datetimeFigureOut">
              <a:rPr lang="en-US" smtClean="0"/>
              <a:t>10/7/2025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5891D-5D85-41F7-8804-0265A87BC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64038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ACB78-B926-427A-9CB1-4B1116B541AC}" type="datetimeFigureOut">
              <a:rPr lang="en-US" smtClean="0"/>
              <a:t>10/7/2025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5891D-5D85-41F7-8804-0265A87BC9DB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846DDA9-DFDA-474B-8D7D-D6AD59CFF7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746" y="6257632"/>
            <a:ext cx="949793" cy="4317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279A16A-CA14-420A-80A0-AE070D7A95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3116" y="6477467"/>
            <a:ext cx="3047884" cy="133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3552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108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313786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313786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ACB78-B926-427A-9CB1-4B1116B541AC}" type="datetimeFigureOut">
              <a:rPr lang="en-US" smtClean="0"/>
              <a:t>10/7/2025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5891D-5D85-41F7-8804-0265A87BC9DB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5324D2E-A334-4AF6-BF94-C356F1D98A8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763116" y="6477467"/>
            <a:ext cx="3047884" cy="1338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4AAA557-2187-71B3-EBA3-5D3804A67C8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76018" b="62103"/>
          <a:stretch/>
        </p:blipFill>
        <p:spPr>
          <a:xfrm>
            <a:off x="11104087" y="-14512"/>
            <a:ext cx="1099944" cy="981334"/>
          </a:xfrm>
          <a:prstGeom prst="rect">
            <a:avLst/>
          </a:prstGeom>
        </p:spPr>
      </p:pic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8A54A096-C15D-6A69-B5BA-CFDFED3E9296}"/>
              </a:ext>
            </a:extLst>
          </p:cNvPr>
          <p:cNvSpPr txBox="1">
            <a:spLocks/>
          </p:cNvSpPr>
          <p:nvPr userDrawn="1"/>
        </p:nvSpPr>
        <p:spPr>
          <a:xfrm>
            <a:off x="11353800" y="38185"/>
            <a:ext cx="766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47F9DB9-5C80-4039-BD2B-73B15A4A6C3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72746" y="6257632"/>
            <a:ext cx="949793" cy="431724"/>
          </a:xfrm>
          <a:prstGeom prst="rect">
            <a:avLst/>
          </a:prstGeom>
        </p:spPr>
      </p:pic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05E7A6C5-E4B0-AE95-5D49-46B3A39F631E}"/>
              </a:ext>
            </a:extLst>
          </p:cNvPr>
          <p:cNvSpPr txBox="1">
            <a:spLocks/>
          </p:cNvSpPr>
          <p:nvPr userDrawn="1"/>
        </p:nvSpPr>
        <p:spPr>
          <a:xfrm>
            <a:off x="11395911" y="64110"/>
            <a:ext cx="766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A82A91A-4B3F-4E8E-B8A5-3DD8D16B9FB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5844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70041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242196"/>
            <a:ext cx="5157787" cy="56700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1809204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242196"/>
            <a:ext cx="5183188" cy="56700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1809204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ACB78-B926-427A-9CB1-4B1116B541AC}" type="datetimeFigureOut">
              <a:rPr lang="en-US" smtClean="0"/>
              <a:t>10/7/2025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5891D-5D85-41F7-8804-0265A87BC9DB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6C419CC-B827-997F-0170-82CC93EE3BE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763116" y="6477467"/>
            <a:ext cx="3047884" cy="13386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C9FAD37-8DA5-ACBA-584D-D27D018C615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76018" b="62103"/>
          <a:stretch/>
        </p:blipFill>
        <p:spPr>
          <a:xfrm>
            <a:off x="11104087" y="-14512"/>
            <a:ext cx="1099944" cy="981334"/>
          </a:xfrm>
          <a:prstGeom prst="rect">
            <a:avLst/>
          </a:prstGeom>
        </p:spPr>
      </p:pic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DE9C35B7-EFC2-2194-00EB-1DFF953EA676}"/>
              </a:ext>
            </a:extLst>
          </p:cNvPr>
          <p:cNvSpPr txBox="1">
            <a:spLocks/>
          </p:cNvSpPr>
          <p:nvPr userDrawn="1"/>
        </p:nvSpPr>
        <p:spPr>
          <a:xfrm>
            <a:off x="11353800" y="38185"/>
            <a:ext cx="766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C15891D-5D85-41F7-8804-0265A87BC9D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DC936E5-07ED-EF42-CDDF-A41631CBA34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72746" y="6257632"/>
            <a:ext cx="949793" cy="431724"/>
          </a:xfrm>
          <a:prstGeom prst="rect">
            <a:avLst/>
          </a:prstGeom>
        </p:spPr>
      </p:pic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38960025-FB3D-B445-C776-9DFA329B6B49}"/>
              </a:ext>
            </a:extLst>
          </p:cNvPr>
          <p:cNvSpPr txBox="1">
            <a:spLocks/>
          </p:cNvSpPr>
          <p:nvPr userDrawn="1"/>
        </p:nvSpPr>
        <p:spPr>
          <a:xfrm>
            <a:off x="11506200" y="190585"/>
            <a:ext cx="766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A82A91A-4B3F-4E8E-B8A5-3DD8D16B9FB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79644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ACB78-B926-427A-9CB1-4B1116B541AC}" type="datetimeFigureOut">
              <a:rPr lang="en-US" smtClean="0"/>
              <a:t>10/7/2025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5891D-5D85-41F7-8804-0265A87BC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2572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ACB78-B926-427A-9CB1-4B1116B541AC}" type="datetimeFigureOut">
              <a:rPr lang="en-US" smtClean="0"/>
              <a:t>10/7/2025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5891D-5D85-41F7-8804-0265A87BC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3541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ACB78-B926-427A-9CB1-4B1116B541AC}" type="datetimeFigureOut">
              <a:rPr lang="en-US" smtClean="0"/>
              <a:t>10/7/2025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5891D-5D85-41F7-8804-0265A87BC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1473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ACB78-B926-427A-9CB1-4B1116B541AC}" type="datetimeFigureOut">
              <a:rPr lang="en-US" smtClean="0"/>
              <a:t>10/7/2025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5891D-5D85-41F7-8804-0265A87BC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6198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0ACB78-B926-427A-9CB1-4B1116B541AC}" type="datetimeFigureOut">
              <a:rPr lang="en-US" smtClean="0"/>
              <a:t>10/7/2025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15891D-5D85-41F7-8804-0265A87BC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7722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0ACB78-B926-427A-9CB1-4B1116B541AC}" type="datetimeFigureOut">
              <a:rPr lang="en-US" smtClean="0"/>
              <a:t>10/7/2025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15891D-5D85-41F7-8804-0265A87BC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0252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5" r:id="rId2"/>
    <p:sldLayoutId id="2147483674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10.png"/><Relationship Id="rId7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11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17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10" Type="http://schemas.openxmlformats.org/officeDocument/2006/relationships/image" Target="../media/image13.svg"/><Relationship Id="rId4" Type="http://schemas.openxmlformats.org/officeDocument/2006/relationships/image" Target="../media/image14.png"/><Relationship Id="rId9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17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10" Type="http://schemas.openxmlformats.org/officeDocument/2006/relationships/image" Target="../media/image13.svg"/><Relationship Id="rId4" Type="http://schemas.openxmlformats.org/officeDocument/2006/relationships/image" Target="../media/image14.png"/><Relationship Id="rId9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12.png"/><Relationship Id="rId7" Type="http://schemas.openxmlformats.org/officeDocument/2006/relationships/image" Target="../media/image23.sv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Relationship Id="rId9" Type="http://schemas.openxmlformats.org/officeDocument/2006/relationships/image" Target="../media/image25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28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12" Type="http://schemas.openxmlformats.org/officeDocument/2006/relationships/image" Target="../media/image43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5" Type="http://schemas.openxmlformats.org/officeDocument/2006/relationships/image" Target="../media/image45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Relationship Id="rId14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png"/><Relationship Id="rId3" Type="http://schemas.openxmlformats.org/officeDocument/2006/relationships/image" Target="../media/image144.png"/><Relationship Id="rId7" Type="http://schemas.openxmlformats.org/officeDocument/2006/relationships/image" Target="../media/image158.png"/><Relationship Id="rId12" Type="http://schemas.openxmlformats.org/officeDocument/2006/relationships/image" Target="../media/image2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7.png"/><Relationship Id="rId11" Type="http://schemas.openxmlformats.org/officeDocument/2006/relationships/image" Target="../media/image161.png"/><Relationship Id="rId5" Type="http://schemas.openxmlformats.org/officeDocument/2006/relationships/image" Target="../media/image156.png"/><Relationship Id="rId10" Type="http://schemas.openxmlformats.org/officeDocument/2006/relationships/image" Target="../media/image160.png"/><Relationship Id="rId4" Type="http://schemas.openxmlformats.org/officeDocument/2006/relationships/image" Target="../media/image155.png"/><Relationship Id="rId9" Type="http://schemas.openxmlformats.org/officeDocument/2006/relationships/image" Target="../media/image15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5.png"/><Relationship Id="rId7" Type="http://schemas.openxmlformats.org/officeDocument/2006/relationships/image" Target="../media/image29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0.png"/><Relationship Id="rId5" Type="http://schemas.openxmlformats.org/officeDocument/2006/relationships/image" Target="../media/image29.png"/><Relationship Id="rId4" Type="http://schemas.openxmlformats.org/officeDocument/2006/relationships/image" Target="../media/image260.png"/><Relationship Id="rId9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179.png"/><Relationship Id="rId3" Type="http://schemas.openxmlformats.org/officeDocument/2006/relationships/image" Target="../media/image331.png"/><Relationship Id="rId7" Type="http://schemas.openxmlformats.org/officeDocument/2006/relationships/image" Target="../media/image50.png"/><Relationship Id="rId12" Type="http://schemas.openxmlformats.org/officeDocument/2006/relationships/image" Target="../media/image37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11" Type="http://schemas.openxmlformats.org/officeDocument/2006/relationships/image" Target="../media/image165.png"/><Relationship Id="rId5" Type="http://schemas.openxmlformats.org/officeDocument/2006/relationships/image" Target="../media/image48.png"/><Relationship Id="rId15" Type="http://schemas.openxmlformats.org/officeDocument/2006/relationships/image" Target="../media/image300.png"/><Relationship Id="rId10" Type="http://schemas.openxmlformats.org/officeDocument/2006/relationships/image" Target="../media/image53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Relationship Id="rId14" Type="http://schemas.openxmlformats.org/officeDocument/2006/relationships/image" Target="../media/image290.png"/></Relationships>
</file>

<file path=ppt/slides/_rels/slide2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8.png"/><Relationship Id="rId18" Type="http://schemas.openxmlformats.org/officeDocument/2006/relationships/image" Target="../media/image53.png"/><Relationship Id="rId3" Type="http://schemas.openxmlformats.org/officeDocument/2006/relationships/image" Target="../media/image54.png"/><Relationship Id="rId12" Type="http://schemas.openxmlformats.org/officeDocument/2006/relationships/image" Target="../media/image47.png"/><Relationship Id="rId17" Type="http://schemas.openxmlformats.org/officeDocument/2006/relationships/image" Target="../media/image52.png"/><Relationship Id="rId2" Type="http://schemas.openxmlformats.org/officeDocument/2006/relationships/notesSlide" Target="../notesSlides/notesSlide19.xml"/><Relationship Id="rId16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390.png"/><Relationship Id="rId15" Type="http://schemas.openxmlformats.org/officeDocument/2006/relationships/image" Target="../media/image50.png"/><Relationship Id="rId14" Type="http://schemas.openxmlformats.org/officeDocument/2006/relationships/image" Target="../media/image4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0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0.png"/><Relationship Id="rId5" Type="http://schemas.openxmlformats.org/officeDocument/2006/relationships/image" Target="../media/image430.png"/><Relationship Id="rId4" Type="http://schemas.openxmlformats.org/officeDocument/2006/relationships/image" Target="../media/image42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0.png"/><Relationship Id="rId3" Type="http://schemas.openxmlformats.org/officeDocument/2006/relationships/image" Target="../media/image460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0.png"/><Relationship Id="rId5" Type="http://schemas.openxmlformats.org/officeDocument/2006/relationships/image" Target="../media/image420.png"/><Relationship Id="rId4" Type="http://schemas.openxmlformats.org/officeDocument/2006/relationships/image" Target="../media/image45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0.png"/><Relationship Id="rId3" Type="http://schemas.openxmlformats.org/officeDocument/2006/relationships/image" Target="../media/image460.png"/><Relationship Id="rId7" Type="http://schemas.openxmlformats.org/officeDocument/2006/relationships/image" Target="../media/image470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0.png"/><Relationship Id="rId5" Type="http://schemas.openxmlformats.org/officeDocument/2006/relationships/image" Target="../media/image420.png"/><Relationship Id="rId4" Type="http://schemas.openxmlformats.org/officeDocument/2006/relationships/image" Target="../media/image45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0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0.png"/><Relationship Id="rId4" Type="http://schemas.openxmlformats.org/officeDocument/2006/relationships/image" Target="../media/image45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microsoft.com/office/2007/relationships/hdphoto" Target="../media/hdphoto1.wdp"/><Relationship Id="rId4" Type="http://schemas.openxmlformats.org/officeDocument/2006/relationships/image" Target="../media/image6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12.png"/><Relationship Id="rId7" Type="http://schemas.openxmlformats.org/officeDocument/2006/relationships/image" Target="../media/image20.png"/><Relationship Id="rId12" Type="http://schemas.openxmlformats.org/officeDocument/2006/relationships/image" Target="../media/image25.sv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11" Type="http://schemas.openxmlformats.org/officeDocument/2006/relationships/image" Target="../media/image24.png"/><Relationship Id="rId5" Type="http://schemas.openxmlformats.org/officeDocument/2006/relationships/image" Target="../media/image68.png"/><Relationship Id="rId10" Type="http://schemas.openxmlformats.org/officeDocument/2006/relationships/image" Target="../media/image23.svg"/><Relationship Id="rId4" Type="http://schemas.openxmlformats.org/officeDocument/2006/relationships/image" Target="../media/image67.png"/><Relationship Id="rId9" Type="http://schemas.openxmlformats.org/officeDocument/2006/relationships/image" Target="../media/image2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3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13" Type="http://schemas.openxmlformats.org/officeDocument/2006/relationships/image" Target="../media/image133.png"/><Relationship Id="rId3" Type="http://schemas.openxmlformats.org/officeDocument/2006/relationships/image" Target="../media/image123.png"/><Relationship Id="rId7" Type="http://schemas.openxmlformats.org/officeDocument/2006/relationships/image" Target="../media/image127.png"/><Relationship Id="rId12" Type="http://schemas.openxmlformats.org/officeDocument/2006/relationships/image" Target="../media/image13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6.png"/><Relationship Id="rId11" Type="http://schemas.openxmlformats.org/officeDocument/2006/relationships/image" Target="../media/image131.png"/><Relationship Id="rId5" Type="http://schemas.openxmlformats.org/officeDocument/2006/relationships/image" Target="../media/image125.png"/><Relationship Id="rId10" Type="http://schemas.openxmlformats.org/officeDocument/2006/relationships/image" Target="../media/image130.png"/><Relationship Id="rId4" Type="http://schemas.openxmlformats.org/officeDocument/2006/relationships/image" Target="../media/image124.png"/><Relationship Id="rId9" Type="http://schemas.openxmlformats.org/officeDocument/2006/relationships/image" Target="../media/image12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3.png"/><Relationship Id="rId4" Type="http://schemas.openxmlformats.org/officeDocument/2006/relationships/image" Target="../media/image142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13" Type="http://schemas.openxmlformats.org/officeDocument/2006/relationships/image" Target="../media/image154.png"/><Relationship Id="rId3" Type="http://schemas.openxmlformats.org/officeDocument/2006/relationships/image" Target="../media/image145.png"/><Relationship Id="rId7" Type="http://schemas.openxmlformats.org/officeDocument/2006/relationships/image" Target="../media/image149.png"/><Relationship Id="rId12" Type="http://schemas.openxmlformats.org/officeDocument/2006/relationships/image" Target="../media/image136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8.png"/><Relationship Id="rId11" Type="http://schemas.openxmlformats.org/officeDocument/2006/relationships/image" Target="../media/image153.png"/><Relationship Id="rId5" Type="http://schemas.openxmlformats.org/officeDocument/2006/relationships/image" Target="../media/image147.png"/><Relationship Id="rId10" Type="http://schemas.openxmlformats.org/officeDocument/2006/relationships/image" Target="../media/image152.png"/><Relationship Id="rId4" Type="http://schemas.openxmlformats.org/officeDocument/2006/relationships/image" Target="../media/image146.png"/><Relationship Id="rId9" Type="http://schemas.openxmlformats.org/officeDocument/2006/relationships/image" Target="../media/image15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sv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9.png"/><Relationship Id="rId3" Type="http://schemas.openxmlformats.org/officeDocument/2006/relationships/image" Target="../media/image164.png"/><Relationship Id="rId7" Type="http://schemas.openxmlformats.org/officeDocument/2006/relationships/image" Target="../media/image168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7.png"/><Relationship Id="rId5" Type="http://schemas.openxmlformats.org/officeDocument/2006/relationships/image" Target="../media/image166.png"/><Relationship Id="rId10" Type="http://schemas.openxmlformats.org/officeDocument/2006/relationships/image" Target="../media/image171.png"/><Relationship Id="rId4" Type="http://schemas.openxmlformats.org/officeDocument/2006/relationships/image" Target="../media/image165.png"/><Relationship Id="rId9" Type="http://schemas.openxmlformats.org/officeDocument/2006/relationships/image" Target="../media/image17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png"/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0.png"/><Relationship Id="rId5" Type="http://schemas.openxmlformats.org/officeDocument/2006/relationships/image" Target="../media/image430.png"/><Relationship Id="rId4" Type="http://schemas.openxmlformats.org/officeDocument/2006/relationships/image" Target="../media/image42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10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11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4.png"/><Relationship Id="rId7" Type="http://schemas.openxmlformats.org/officeDocument/2006/relationships/image" Target="../media/image9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Relationship Id="rId9" Type="http://schemas.openxmlformats.org/officeDocument/2006/relationships/image" Target="../media/image13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4.png"/><Relationship Id="rId7" Type="http://schemas.openxmlformats.org/officeDocument/2006/relationships/image" Target="../media/image9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6.png"/><Relationship Id="rId5" Type="http://schemas.openxmlformats.org/officeDocument/2006/relationships/image" Target="../media/image11.svg"/><Relationship Id="rId10" Type="http://schemas.openxmlformats.org/officeDocument/2006/relationships/image" Target="../media/image15.png"/><Relationship Id="rId4" Type="http://schemas.openxmlformats.org/officeDocument/2006/relationships/image" Target="../media/image10.png"/><Relationship Id="rId9" Type="http://schemas.openxmlformats.org/officeDocument/2006/relationships/image" Target="../media/image13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10.png"/><Relationship Id="rId7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11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F6804-5FC6-B818-8336-F660ABDCCD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Towards Rawlsian fairness in food rescue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39AEF4-1557-9004-2BD7-4EBF7A95223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Gerdus Benade</a:t>
            </a:r>
          </a:p>
          <a:p>
            <a:r>
              <a:rPr lang="en-US" dirty="0"/>
              <a:t>With Aydin Alptekinoglu</a:t>
            </a:r>
          </a:p>
        </p:txBody>
      </p:sp>
      <p:pic>
        <p:nvPicPr>
          <p:cNvPr id="4" name="Picture 4" descr="Color portrait of Aydin Alptekinoglu">
            <a:extLst>
              <a:ext uri="{FF2B5EF4-FFF2-40B4-BE49-F238E27FC236}">
                <a16:creationId xmlns:a16="http://schemas.microsoft.com/office/drawing/2014/main" id="{F38F7CFA-CAED-D388-6CBB-9D94FA01C1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1" t="6093" r="582" b="28190"/>
          <a:stretch/>
        </p:blipFill>
        <p:spPr bwMode="auto">
          <a:xfrm>
            <a:off x="6350237" y="4531509"/>
            <a:ext cx="1874329" cy="1872992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 descr="A person in a white shirt&#10;&#10;AI-generated content may be incorrect.">
            <a:extLst>
              <a:ext uri="{FF2B5EF4-FFF2-40B4-BE49-F238E27FC236}">
                <a16:creationId xmlns:a16="http://schemas.microsoft.com/office/drawing/2014/main" id="{0EAF4005-461B-C860-0FA9-F206EFCB07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9" t="80" r="10475" b="11895"/>
          <a:stretch>
            <a:fillRect/>
          </a:stretch>
        </p:blipFill>
        <p:spPr>
          <a:xfrm>
            <a:off x="3967435" y="4530172"/>
            <a:ext cx="1874329" cy="1874329"/>
          </a:xfrm>
          <a:prstGeom prst="ellipse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DAB1D7D-BAC5-6AAA-EEDD-72F43FA1E5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7129" y="4126506"/>
            <a:ext cx="2262587" cy="2262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7831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AA733-934B-568B-3636-B21B185A9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Food rescue operations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7D344F-E112-CD8C-2553-28D2A216C73D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r>
              <a:rPr lang="en-US"/>
              <a:t>Act as a matching platform between donors and recipients</a:t>
            </a:r>
          </a:p>
          <a:p>
            <a:endParaRPr lang="en-US"/>
          </a:p>
          <a:p>
            <a:pPr marL="0" indent="0">
              <a:buNone/>
            </a:pPr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44E367A-9509-C578-8690-72D51BD5790F}"/>
              </a:ext>
            </a:extLst>
          </p:cNvPr>
          <p:cNvSpPr/>
          <p:nvPr/>
        </p:nvSpPr>
        <p:spPr>
          <a:xfrm>
            <a:off x="1770266" y="2414860"/>
            <a:ext cx="4204379" cy="4083840"/>
          </a:xfrm>
          <a:prstGeom prst="ellipse">
            <a:avLst/>
          </a:prstGeom>
          <a:noFill/>
          <a:ln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960B2AC-39A2-7C2F-85E2-23052C800212}"/>
              </a:ext>
            </a:extLst>
          </p:cNvPr>
          <p:cNvSpPr/>
          <p:nvPr/>
        </p:nvSpPr>
        <p:spPr>
          <a:xfrm>
            <a:off x="4864181" y="1937191"/>
            <a:ext cx="5486400" cy="5486400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BF4B3CF-9574-D89F-54AD-F9E4522F9302}"/>
              </a:ext>
            </a:extLst>
          </p:cNvPr>
          <p:cNvSpPr/>
          <p:nvPr/>
        </p:nvSpPr>
        <p:spPr>
          <a:xfrm>
            <a:off x="3632721" y="3366145"/>
            <a:ext cx="4824085" cy="4953180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BF2FD6-78B9-F1D5-1E58-951B2DB326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7266" y="4645571"/>
            <a:ext cx="632948" cy="469471"/>
          </a:xfrm>
          <a:prstGeom prst="rect">
            <a:avLst/>
          </a:prstGeom>
        </p:spPr>
      </p:pic>
      <p:pic>
        <p:nvPicPr>
          <p:cNvPr id="5" name="Graphic 4" descr="User with solid fill">
            <a:extLst>
              <a:ext uri="{FF2B5EF4-FFF2-40B4-BE49-F238E27FC236}">
                <a16:creationId xmlns:a16="http://schemas.microsoft.com/office/drawing/2014/main" id="{2B3F7510-D53B-59A0-A5CB-89924D02EC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80113" y="5372437"/>
            <a:ext cx="790863" cy="790863"/>
          </a:xfrm>
          <a:prstGeom prst="rect">
            <a:avLst/>
          </a:prstGeom>
        </p:spPr>
      </p:pic>
      <p:pic>
        <p:nvPicPr>
          <p:cNvPr id="6" name="Graphic 5" descr="User with solid fill">
            <a:extLst>
              <a:ext uri="{FF2B5EF4-FFF2-40B4-BE49-F238E27FC236}">
                <a16:creationId xmlns:a16="http://schemas.microsoft.com/office/drawing/2014/main" id="{B314D318-CAE6-ED3B-C9F6-38D1493F8F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57588" y="4089539"/>
            <a:ext cx="790863" cy="790863"/>
          </a:xfrm>
          <a:prstGeom prst="rect">
            <a:avLst/>
          </a:prstGeom>
        </p:spPr>
      </p:pic>
      <p:pic>
        <p:nvPicPr>
          <p:cNvPr id="10" name="Graphic 9" descr="User with solid fill">
            <a:extLst>
              <a:ext uri="{FF2B5EF4-FFF2-40B4-BE49-F238E27FC236}">
                <a16:creationId xmlns:a16="http://schemas.microsoft.com/office/drawing/2014/main" id="{FD0356A9-9341-EC4D-A922-3FB967CECE2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299345" y="4456780"/>
            <a:ext cx="790863" cy="790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4967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AA733-934B-568B-3636-B21B185A9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Food rescue operations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7D344F-E112-CD8C-2553-28D2A216C73D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r>
              <a:rPr lang="en-US"/>
              <a:t>Act as a matching platform between donors and recipients</a:t>
            </a:r>
          </a:p>
          <a:p>
            <a:endParaRPr lang="en-US"/>
          </a:p>
          <a:p>
            <a:pPr marL="0" indent="0">
              <a:buNone/>
            </a:pPr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44E367A-9509-C578-8690-72D51BD5790F}"/>
              </a:ext>
            </a:extLst>
          </p:cNvPr>
          <p:cNvSpPr/>
          <p:nvPr/>
        </p:nvSpPr>
        <p:spPr>
          <a:xfrm>
            <a:off x="1770266" y="2414860"/>
            <a:ext cx="4204379" cy="4083840"/>
          </a:xfrm>
          <a:prstGeom prst="ellipse">
            <a:avLst/>
          </a:prstGeom>
          <a:noFill/>
          <a:ln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960B2AC-39A2-7C2F-85E2-23052C800212}"/>
              </a:ext>
            </a:extLst>
          </p:cNvPr>
          <p:cNvSpPr/>
          <p:nvPr/>
        </p:nvSpPr>
        <p:spPr>
          <a:xfrm>
            <a:off x="4864181" y="1937191"/>
            <a:ext cx="5486400" cy="5486400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BF4B3CF-9574-D89F-54AD-F9E4522F9302}"/>
              </a:ext>
            </a:extLst>
          </p:cNvPr>
          <p:cNvSpPr/>
          <p:nvPr/>
        </p:nvSpPr>
        <p:spPr>
          <a:xfrm>
            <a:off x="3632721" y="3366145"/>
            <a:ext cx="4824085" cy="4953180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29D303B-C1A8-51C4-EB9C-8804918773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4170" y="5740569"/>
            <a:ext cx="919886" cy="70647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5BF2FD6-78B9-F1D5-1E58-951B2DB326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47266" y="4645571"/>
            <a:ext cx="632948" cy="469471"/>
          </a:xfrm>
          <a:prstGeom prst="rect">
            <a:avLst/>
          </a:prstGeom>
        </p:spPr>
      </p:pic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A1649A7A-614B-D4F5-28CD-FC2DA213B609}"/>
              </a:ext>
            </a:extLst>
          </p:cNvPr>
          <p:cNvSpPr/>
          <p:nvPr/>
        </p:nvSpPr>
        <p:spPr>
          <a:xfrm>
            <a:off x="6296460" y="5115043"/>
            <a:ext cx="539645" cy="366885"/>
          </a:xfrm>
          <a:prstGeom prst="wedgeRoundRectCallout">
            <a:avLst>
              <a:gd name="adj1" fmla="val 37596"/>
              <a:gd name="adj2" fmla="val 73959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0E3DA5B-20B3-86D5-7742-32D91AFA47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1255" y="5130037"/>
            <a:ext cx="477716" cy="366886"/>
          </a:xfrm>
          <a:prstGeom prst="rect">
            <a:avLst/>
          </a:prstGeom>
        </p:spPr>
      </p:pic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96053F03-B90F-EE27-AAA4-968574360F44}"/>
              </a:ext>
            </a:extLst>
          </p:cNvPr>
          <p:cNvSpPr/>
          <p:nvPr/>
        </p:nvSpPr>
        <p:spPr>
          <a:xfrm>
            <a:off x="3006288" y="3831468"/>
            <a:ext cx="539645" cy="366885"/>
          </a:xfrm>
          <a:prstGeom prst="wedgeRoundRectCallout">
            <a:avLst>
              <a:gd name="adj1" fmla="val -38362"/>
              <a:gd name="adj2" fmla="val 85418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1CFA7C3-8E4C-EB0C-D337-7AEE5F8008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7252" y="3846463"/>
            <a:ext cx="477716" cy="366886"/>
          </a:xfrm>
          <a:prstGeom prst="rect">
            <a:avLst/>
          </a:prstGeom>
        </p:spPr>
      </p:pic>
      <p:sp>
        <p:nvSpPr>
          <p:cNvPr id="14" name="Speech Bubble: Rectangle with Corners Rounded 13">
            <a:extLst>
              <a:ext uri="{FF2B5EF4-FFF2-40B4-BE49-F238E27FC236}">
                <a16:creationId xmlns:a16="http://schemas.microsoft.com/office/drawing/2014/main" id="{9C2AB5A1-F23A-9D34-E092-11D1A39A768B}"/>
              </a:ext>
            </a:extLst>
          </p:cNvPr>
          <p:cNvSpPr/>
          <p:nvPr/>
        </p:nvSpPr>
        <p:spPr>
          <a:xfrm>
            <a:off x="6296460" y="5581883"/>
            <a:ext cx="468666" cy="299525"/>
          </a:xfrm>
          <a:prstGeom prst="wedgeRoundRectCallout">
            <a:avLst>
              <a:gd name="adj1" fmla="val -43259"/>
              <a:gd name="adj2" fmla="val 80045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</a:rPr>
              <a:t>YES</a:t>
            </a:r>
          </a:p>
        </p:txBody>
      </p:sp>
      <p:pic>
        <p:nvPicPr>
          <p:cNvPr id="11" name="Graphic 10" descr="User with solid fill">
            <a:extLst>
              <a:ext uri="{FF2B5EF4-FFF2-40B4-BE49-F238E27FC236}">
                <a16:creationId xmlns:a16="http://schemas.microsoft.com/office/drawing/2014/main" id="{39F1E927-6E20-3762-E11E-C025B983F4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80113" y="5372437"/>
            <a:ext cx="790863" cy="790863"/>
          </a:xfrm>
          <a:prstGeom prst="rect">
            <a:avLst/>
          </a:prstGeom>
        </p:spPr>
      </p:pic>
      <p:pic>
        <p:nvPicPr>
          <p:cNvPr id="15" name="Graphic 14" descr="User with solid fill">
            <a:extLst>
              <a:ext uri="{FF2B5EF4-FFF2-40B4-BE49-F238E27FC236}">
                <a16:creationId xmlns:a16="http://schemas.microsoft.com/office/drawing/2014/main" id="{8DC500CE-E39E-27FC-18AC-41637BCC9B5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457588" y="4089539"/>
            <a:ext cx="790863" cy="790863"/>
          </a:xfrm>
          <a:prstGeom prst="rect">
            <a:avLst/>
          </a:prstGeom>
        </p:spPr>
      </p:pic>
      <p:pic>
        <p:nvPicPr>
          <p:cNvPr id="16" name="Graphic 15" descr="User with solid fill">
            <a:extLst>
              <a:ext uri="{FF2B5EF4-FFF2-40B4-BE49-F238E27FC236}">
                <a16:creationId xmlns:a16="http://schemas.microsoft.com/office/drawing/2014/main" id="{0A2C6F7D-19D7-827F-E2F4-CDA2E5C0603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299345" y="4456780"/>
            <a:ext cx="790863" cy="790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194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 animBg="1"/>
      <p:bldP spid="1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AA733-934B-568B-3636-B21B185A9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Food rescue operations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7D344F-E112-CD8C-2553-28D2A216C73D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r>
              <a:rPr lang="en-US"/>
              <a:t>Act as a matching platform between donors and recipients</a:t>
            </a:r>
          </a:p>
          <a:p>
            <a:endParaRPr lang="en-US"/>
          </a:p>
          <a:p>
            <a:pPr marL="0" indent="0">
              <a:buNone/>
            </a:pPr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44E367A-9509-C578-8690-72D51BD5790F}"/>
              </a:ext>
            </a:extLst>
          </p:cNvPr>
          <p:cNvSpPr/>
          <p:nvPr/>
        </p:nvSpPr>
        <p:spPr>
          <a:xfrm>
            <a:off x="1770266" y="2414860"/>
            <a:ext cx="4204379" cy="4083840"/>
          </a:xfrm>
          <a:prstGeom prst="ellipse">
            <a:avLst/>
          </a:prstGeom>
          <a:noFill/>
          <a:ln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960B2AC-39A2-7C2F-85E2-23052C800212}"/>
              </a:ext>
            </a:extLst>
          </p:cNvPr>
          <p:cNvSpPr/>
          <p:nvPr/>
        </p:nvSpPr>
        <p:spPr>
          <a:xfrm>
            <a:off x="4864181" y="1937191"/>
            <a:ext cx="5486400" cy="5486400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BF4B3CF-9574-D89F-54AD-F9E4522F9302}"/>
              </a:ext>
            </a:extLst>
          </p:cNvPr>
          <p:cNvSpPr/>
          <p:nvPr/>
        </p:nvSpPr>
        <p:spPr>
          <a:xfrm>
            <a:off x="3632721" y="3366145"/>
            <a:ext cx="4824085" cy="4953180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29D303B-C1A8-51C4-EB9C-8804918773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2383" y="5517931"/>
            <a:ext cx="639149" cy="49086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5BF2FD6-78B9-F1D5-1E58-951B2DB326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47266" y="4645571"/>
            <a:ext cx="632948" cy="469471"/>
          </a:xfrm>
          <a:prstGeom prst="rect">
            <a:avLst/>
          </a:prstGeom>
        </p:spPr>
      </p:pic>
      <p:pic>
        <p:nvPicPr>
          <p:cNvPr id="6" name="Graphic 5" descr="User with solid fill">
            <a:extLst>
              <a:ext uri="{FF2B5EF4-FFF2-40B4-BE49-F238E27FC236}">
                <a16:creationId xmlns:a16="http://schemas.microsoft.com/office/drawing/2014/main" id="{B996C24F-6860-E76E-9B93-3C3404EEF0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80113" y="5372437"/>
            <a:ext cx="790863" cy="790863"/>
          </a:xfrm>
          <a:prstGeom prst="rect">
            <a:avLst/>
          </a:prstGeom>
        </p:spPr>
      </p:pic>
      <p:pic>
        <p:nvPicPr>
          <p:cNvPr id="10" name="Graphic 9" descr="User with solid fill">
            <a:extLst>
              <a:ext uri="{FF2B5EF4-FFF2-40B4-BE49-F238E27FC236}">
                <a16:creationId xmlns:a16="http://schemas.microsoft.com/office/drawing/2014/main" id="{44365969-EB01-363B-E520-D35FB13FE82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457588" y="4089539"/>
            <a:ext cx="790863" cy="790863"/>
          </a:xfrm>
          <a:prstGeom prst="rect">
            <a:avLst/>
          </a:prstGeom>
        </p:spPr>
      </p:pic>
      <p:pic>
        <p:nvPicPr>
          <p:cNvPr id="11" name="Graphic 10" descr="User with solid fill">
            <a:extLst>
              <a:ext uri="{FF2B5EF4-FFF2-40B4-BE49-F238E27FC236}">
                <a16:creationId xmlns:a16="http://schemas.microsoft.com/office/drawing/2014/main" id="{F57D311E-3BD0-9E4F-7CF4-F23CCEA5506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299345" y="4456780"/>
            <a:ext cx="790863" cy="790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192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AA733-934B-568B-3636-B21B185A9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Food rescue operations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B7D344F-E112-CD8C-2553-28D2A216C73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ln>
                <a:noFill/>
              </a:ln>
            </p:spPr>
            <p:txBody>
              <a:bodyPr/>
              <a:lstStyle/>
              <a:p>
                <a:r>
                  <a:rPr lang="en-US" dirty="0"/>
                  <a:t>Act as a matching platform between donors and recipients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Historically</a:t>
                </a:r>
              </a:p>
              <a:p>
                <a:r>
                  <a:rPr lang="en-US" dirty="0"/>
                  <a:t>Vast majority of donations are successfully claimed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∼</m:t>
                    </m:r>
                  </m:oMath>
                </a14:m>
                <a:r>
                  <a:rPr lang="en-US" dirty="0"/>
                  <a:t>90% of matched items travel less than 50km</a:t>
                </a:r>
              </a:p>
              <a:p>
                <a:r>
                  <a:rPr lang="en-US" dirty="0"/>
                  <a:t>Average claim time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∼</m:t>
                    </m:r>
                  </m:oMath>
                </a14:m>
                <a:r>
                  <a:rPr lang="en-US" dirty="0"/>
                  <a:t>5.5 hours, avg. deadline 210 hours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B7D344F-E112-CD8C-2553-28D2A216C73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184" t="-211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924399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53380C5-51C6-4167-0766-80D8D0B25F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3128" y="1152855"/>
            <a:ext cx="6566231" cy="482405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97F413E-5621-9B45-567A-BFB8915EDA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Historical allocations: May 2021 – Sept 2023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4298C06-07A0-7459-F854-0D48BB4F5DE6}"/>
              </a:ext>
            </a:extLst>
          </p:cNvPr>
          <p:cNvSpPr/>
          <p:nvPr/>
        </p:nvSpPr>
        <p:spPr>
          <a:xfrm>
            <a:off x="6795222" y="4873076"/>
            <a:ext cx="103695" cy="10369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12431DD-4F88-FC2E-2EFE-2ABB86FBE243}"/>
              </a:ext>
            </a:extLst>
          </p:cNvPr>
          <p:cNvSpPr/>
          <p:nvPr/>
        </p:nvSpPr>
        <p:spPr>
          <a:xfrm>
            <a:off x="6795221" y="4706869"/>
            <a:ext cx="103695" cy="103695"/>
          </a:xfrm>
          <a:prstGeom prst="ellipse">
            <a:avLst/>
          </a:prstGeom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D8AD9B-43C3-7BF3-60DD-32BEA981D820}"/>
              </a:ext>
            </a:extLst>
          </p:cNvPr>
          <p:cNvSpPr txBox="1"/>
          <p:nvPr/>
        </p:nvSpPr>
        <p:spPr>
          <a:xfrm>
            <a:off x="4016259" y="5976908"/>
            <a:ext cx="47444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2"/>
                </a:solidFill>
              </a:rPr>
              <a:t>Bottom 60% of recipients get 13% of weight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2CC763-5295-E320-40FD-A6690B173D85}"/>
              </a:ext>
            </a:extLst>
          </p:cNvPr>
          <p:cNvSpPr txBox="1"/>
          <p:nvPr/>
        </p:nvSpPr>
        <p:spPr>
          <a:xfrm>
            <a:off x="4016259" y="6286433"/>
            <a:ext cx="44850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5">
                    <a:lumMod val="75000"/>
                  </a:schemeClr>
                </a:solidFill>
              </a:rPr>
              <a:t>Bottom 60% of recipients get 8% of items</a:t>
            </a:r>
          </a:p>
        </p:txBody>
      </p:sp>
    </p:spTree>
    <p:extLst>
      <p:ext uri="{BB962C8B-B14F-4D97-AF65-F5344CB8AC3E}">
        <p14:creationId xmlns:p14="http://schemas.microsoft.com/office/powerpoint/2010/main" val="5601763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FEA7B-4BF4-C47F-BB55-15294510C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rgbClr val="60C4AE"/>
                </a:solidFill>
              </a:rPr>
              <a:t>Simple idea to improve fairness</a:t>
            </a:r>
            <a:br>
              <a:rPr lang="en-US" sz="4800" dirty="0"/>
            </a:br>
            <a:r>
              <a:rPr lang="en-US" sz="4800" dirty="0"/>
              <a:t>Prioritize select recipients by </a:t>
            </a:r>
            <a:br>
              <a:rPr lang="en-US" sz="4800" dirty="0"/>
            </a:br>
            <a:r>
              <a:rPr lang="en-US" sz="4800" dirty="0"/>
              <a:t>giving them a head start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E93CF0-1A86-0FF1-4B2C-7BC9CEECBC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4792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96328D-AD2D-52A2-55EC-A0C20F1D2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Priority lists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22ED497-5D20-7A86-A381-D44B34548B2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spcAft>
                    <a:spcPts val="1200"/>
                  </a:spcAft>
                  <a:buNone/>
                </a:pPr>
                <a:r>
                  <a:rPr lang="en-US" dirty="0"/>
                  <a:t>First-claim, first serve BUT delay announcing to the fastest responders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-stage priority list: Ordering of recipients with announcement times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2-stage/binary priority list: Subset of recipients, priority time</a:t>
                </a:r>
              </a:p>
              <a:p>
                <a:pPr lvl="1"/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22ED497-5D20-7A86-A381-D44B34548B2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184" t="-21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A3652C0-FCA2-3CDE-57D1-F8AA5EF00148}"/>
              </a:ext>
            </a:extLst>
          </p:cNvPr>
          <p:cNvCxnSpPr/>
          <p:nvPr/>
        </p:nvCxnSpPr>
        <p:spPr>
          <a:xfrm>
            <a:off x="1576552" y="3520966"/>
            <a:ext cx="8660524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69AE7D5-6326-8665-93AF-2E53DB443F15}"/>
              </a:ext>
            </a:extLst>
          </p:cNvPr>
          <p:cNvSpPr txBox="1"/>
          <p:nvPr/>
        </p:nvSpPr>
        <p:spPr>
          <a:xfrm>
            <a:off x="1427522" y="3494315"/>
            <a:ext cx="32733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/>
              <a:t>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1F7236B-8A1C-4449-310B-C6E84884EFD0}"/>
              </a:ext>
            </a:extLst>
          </p:cNvPr>
          <p:cNvSpPr txBox="1"/>
          <p:nvPr/>
        </p:nvSpPr>
        <p:spPr>
          <a:xfrm>
            <a:off x="3151853" y="3572524"/>
            <a:ext cx="5725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/>
              <a:t>1hr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C5F2B2D-E265-0219-E401-CE5688883173}"/>
              </a:ext>
            </a:extLst>
          </p:cNvPr>
          <p:cNvSpPr txBox="1"/>
          <p:nvPr/>
        </p:nvSpPr>
        <p:spPr>
          <a:xfrm>
            <a:off x="6246394" y="3549714"/>
            <a:ext cx="67839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/>
              <a:t>3hrs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4ABF4BA-9596-A91D-1BC4-9C11BD2D1CA7}"/>
              </a:ext>
            </a:extLst>
          </p:cNvPr>
          <p:cNvSpPr txBox="1"/>
          <p:nvPr/>
        </p:nvSpPr>
        <p:spPr>
          <a:xfrm>
            <a:off x="9707665" y="3550562"/>
            <a:ext cx="90454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/>
              <a:t>2 days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561F748-F272-897F-F079-EC9BBBEBD2EF}"/>
              </a:ext>
            </a:extLst>
          </p:cNvPr>
          <p:cNvCxnSpPr/>
          <p:nvPr/>
        </p:nvCxnSpPr>
        <p:spPr>
          <a:xfrm>
            <a:off x="1728537" y="5763339"/>
            <a:ext cx="8660524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A59D89B4-2EA6-7C78-FB7D-E4D907CFABDC}"/>
              </a:ext>
            </a:extLst>
          </p:cNvPr>
          <p:cNvSpPr txBox="1"/>
          <p:nvPr/>
        </p:nvSpPr>
        <p:spPr>
          <a:xfrm>
            <a:off x="1583506" y="5759129"/>
            <a:ext cx="32733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/>
              <a:t>0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BA3C11D-C0D1-9D81-7ACC-E23C9AA8AF84}"/>
              </a:ext>
            </a:extLst>
          </p:cNvPr>
          <p:cNvSpPr txBox="1"/>
          <p:nvPr/>
        </p:nvSpPr>
        <p:spPr>
          <a:xfrm>
            <a:off x="5702301" y="5823924"/>
            <a:ext cx="67839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/>
              <a:t>2hrs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843A7A9-9EAA-ACBC-317C-5AD0B18CBA02}"/>
              </a:ext>
            </a:extLst>
          </p:cNvPr>
          <p:cNvSpPr txBox="1"/>
          <p:nvPr/>
        </p:nvSpPr>
        <p:spPr>
          <a:xfrm>
            <a:off x="9707665" y="5858809"/>
            <a:ext cx="90454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/>
              <a:t>2 days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B4F21411-AAC6-F35F-372D-8A185624F5E4}"/>
              </a:ext>
            </a:extLst>
          </p:cNvPr>
          <p:cNvCxnSpPr>
            <a:cxnSpLocks/>
          </p:cNvCxnSpPr>
          <p:nvPr/>
        </p:nvCxnSpPr>
        <p:spPr>
          <a:xfrm>
            <a:off x="6041497" y="5600783"/>
            <a:ext cx="0" cy="29314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Graphic 10" descr="Envelope with solid fill">
            <a:extLst>
              <a:ext uri="{FF2B5EF4-FFF2-40B4-BE49-F238E27FC236}">
                <a16:creationId xmlns:a16="http://schemas.microsoft.com/office/drawing/2014/main" id="{CDCD918E-CD47-F79D-6891-8A9C1A32B0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34813" y="2520454"/>
            <a:ext cx="512752" cy="512752"/>
          </a:xfrm>
          <a:prstGeom prst="rect">
            <a:avLst/>
          </a:prstGeom>
        </p:spPr>
      </p:pic>
      <p:pic>
        <p:nvPicPr>
          <p:cNvPr id="12" name="Graphic 11" descr="Envelope with solid fill">
            <a:extLst>
              <a:ext uri="{FF2B5EF4-FFF2-40B4-BE49-F238E27FC236}">
                <a16:creationId xmlns:a16="http://schemas.microsoft.com/office/drawing/2014/main" id="{61467EF1-37E9-7144-3908-BE94BCFFA3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08405" y="4966490"/>
            <a:ext cx="512752" cy="512752"/>
          </a:xfrm>
          <a:prstGeom prst="rect">
            <a:avLst/>
          </a:prstGeom>
        </p:spPr>
      </p:pic>
      <p:pic>
        <p:nvPicPr>
          <p:cNvPr id="13" name="Graphic 12" descr="Envelope with solid fill">
            <a:extLst>
              <a:ext uri="{FF2B5EF4-FFF2-40B4-BE49-F238E27FC236}">
                <a16:creationId xmlns:a16="http://schemas.microsoft.com/office/drawing/2014/main" id="{57B50533-DFBC-2F7D-E477-C3B9E7F50D6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506572" y="4639890"/>
            <a:ext cx="512752" cy="512752"/>
          </a:xfrm>
          <a:prstGeom prst="rect">
            <a:avLst/>
          </a:prstGeom>
        </p:spPr>
      </p:pic>
      <p:pic>
        <p:nvPicPr>
          <p:cNvPr id="20" name="Graphic 19" descr="Envelope with solid fill">
            <a:extLst>
              <a:ext uri="{FF2B5EF4-FFF2-40B4-BE49-F238E27FC236}">
                <a16:creationId xmlns:a16="http://schemas.microsoft.com/office/drawing/2014/main" id="{07FCD885-CD6B-E687-75C9-B1A1609A4F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237600" y="2516987"/>
            <a:ext cx="512752" cy="512752"/>
          </a:xfrm>
          <a:prstGeom prst="rect">
            <a:avLst/>
          </a:prstGeom>
        </p:spPr>
      </p:pic>
      <p:pic>
        <p:nvPicPr>
          <p:cNvPr id="22" name="Graphic 21" descr="Envelope with solid fill">
            <a:extLst>
              <a:ext uri="{FF2B5EF4-FFF2-40B4-BE49-F238E27FC236}">
                <a16:creationId xmlns:a16="http://schemas.microsoft.com/office/drawing/2014/main" id="{8411B8FA-2A72-CC37-87C1-7DD61D98826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316531" y="2521755"/>
            <a:ext cx="512752" cy="512752"/>
          </a:xfrm>
          <a:prstGeom prst="rect">
            <a:avLst/>
          </a:prstGeom>
        </p:spPr>
      </p:pic>
      <p:pic>
        <p:nvPicPr>
          <p:cNvPr id="24" name="Graphic 23" descr="Envelope with solid fill">
            <a:extLst>
              <a:ext uri="{FF2B5EF4-FFF2-40B4-BE49-F238E27FC236}">
                <a16:creationId xmlns:a16="http://schemas.microsoft.com/office/drawing/2014/main" id="{60F13C5C-F1A1-59E6-1481-4DFC49723C6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785122" y="4824389"/>
            <a:ext cx="512752" cy="51275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659C66F-DE3F-201C-8561-E82716CE04FA}"/>
              </a:ext>
            </a:extLst>
          </p:cNvPr>
          <p:cNvSpPr/>
          <p:nvPr/>
        </p:nvSpPr>
        <p:spPr>
          <a:xfrm>
            <a:off x="1572923" y="3366814"/>
            <a:ext cx="8323755" cy="1444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10BE060-81BF-F958-AA88-B42F8E62B359}"/>
              </a:ext>
            </a:extLst>
          </p:cNvPr>
          <p:cNvSpPr/>
          <p:nvPr/>
        </p:nvSpPr>
        <p:spPr>
          <a:xfrm>
            <a:off x="3493976" y="3230938"/>
            <a:ext cx="6406323" cy="13585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76C1B563-D6AA-2404-0258-583F5331F6EE}"/>
              </a:ext>
            </a:extLst>
          </p:cNvPr>
          <p:cNvSpPr/>
          <p:nvPr/>
        </p:nvSpPr>
        <p:spPr>
          <a:xfrm>
            <a:off x="6572907" y="3086561"/>
            <a:ext cx="3327396" cy="1463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FBD4784-A56A-29C3-1722-60677C30EA1C}"/>
              </a:ext>
            </a:extLst>
          </p:cNvPr>
          <p:cNvCxnSpPr>
            <a:cxnSpLocks/>
          </p:cNvCxnSpPr>
          <p:nvPr/>
        </p:nvCxnSpPr>
        <p:spPr>
          <a:xfrm>
            <a:off x="6572907" y="3086561"/>
            <a:ext cx="0" cy="56499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081B407-4E78-4FC7-F1DE-337C5970A312}"/>
              </a:ext>
            </a:extLst>
          </p:cNvPr>
          <p:cNvCxnSpPr>
            <a:cxnSpLocks/>
          </p:cNvCxnSpPr>
          <p:nvPr/>
        </p:nvCxnSpPr>
        <p:spPr>
          <a:xfrm>
            <a:off x="9900307" y="3086561"/>
            <a:ext cx="0" cy="5576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A7E48123-FE07-833B-DF43-4A89C37E8B47}"/>
              </a:ext>
            </a:extLst>
          </p:cNvPr>
          <p:cNvSpPr/>
          <p:nvPr/>
        </p:nvSpPr>
        <p:spPr>
          <a:xfrm>
            <a:off x="1719829" y="5608207"/>
            <a:ext cx="8323755" cy="1444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E1B76797-8673-EB8A-5A9B-22761FA707BB}"/>
              </a:ext>
            </a:extLst>
          </p:cNvPr>
          <p:cNvSpPr/>
          <p:nvPr/>
        </p:nvSpPr>
        <p:spPr>
          <a:xfrm>
            <a:off x="1719830" y="5461821"/>
            <a:ext cx="8327376" cy="14636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9C600360-3B3E-4DF5-E567-3C233E883C48}"/>
              </a:ext>
            </a:extLst>
          </p:cNvPr>
          <p:cNvSpPr/>
          <p:nvPr/>
        </p:nvSpPr>
        <p:spPr>
          <a:xfrm>
            <a:off x="6041499" y="5300449"/>
            <a:ext cx="4002085" cy="16158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AB62309D-60D0-6540-B81D-13044613D6E1}"/>
              </a:ext>
            </a:extLst>
          </p:cNvPr>
          <p:cNvCxnSpPr>
            <a:cxnSpLocks/>
          </p:cNvCxnSpPr>
          <p:nvPr/>
        </p:nvCxnSpPr>
        <p:spPr>
          <a:xfrm>
            <a:off x="10043584" y="5301133"/>
            <a:ext cx="0" cy="62505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A978A5D1-D4EE-B8D2-2E6D-5EB95D22F3BF}"/>
              </a:ext>
            </a:extLst>
          </p:cNvPr>
          <p:cNvCxnSpPr>
            <a:cxnSpLocks/>
          </p:cNvCxnSpPr>
          <p:nvPr/>
        </p:nvCxnSpPr>
        <p:spPr>
          <a:xfrm>
            <a:off x="6041496" y="5268877"/>
            <a:ext cx="0" cy="62505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B0E36627-7D61-F649-20A9-DFE45FEE4C8F}"/>
              </a:ext>
            </a:extLst>
          </p:cNvPr>
          <p:cNvCxnSpPr>
            <a:cxnSpLocks/>
          </p:cNvCxnSpPr>
          <p:nvPr/>
        </p:nvCxnSpPr>
        <p:spPr>
          <a:xfrm>
            <a:off x="3486468" y="3086561"/>
            <a:ext cx="0" cy="56499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7102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18" grpId="0"/>
      <p:bldP spid="32" grpId="0"/>
      <p:bldP spid="34" grpId="0"/>
      <p:bldP spid="35" grpId="0"/>
      <p:bldP spid="9" grpId="0" animBg="1"/>
      <p:bldP spid="28" grpId="0" animBg="1"/>
      <p:bldP spid="44" grpId="0" animBg="1"/>
      <p:bldP spid="49" grpId="0" animBg="1"/>
      <p:bldP spid="50" grpId="0" animBg="1"/>
      <p:bldP spid="5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82D93C-DB02-2B12-7444-C9014B8D30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9BEB03-1DC0-BE8F-9F68-F01A30D8E3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79071A9-ABE0-BD08-58EB-08E90306D84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Objective: Rawlsian fairness – maximize worst-off agent</a:t>
                </a:r>
              </a:p>
              <a:p>
                <a:r>
                  <a:rPr lang="en-US" dirty="0"/>
                  <a:t>Recipients have exponentially distributed response rates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b="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 is the set of agents within radius of item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Item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has deadline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, item allocated with prob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by time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When donation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arrives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acc>
                                <m:accPr>
                                  <m:chr m:val="⃗"/>
                                  <m:ctrlPr>
                                    <a:rPr lang="en-US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acc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0,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𝐷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</m:sup>
                              </m:sSup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agents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lim>
                              </m:limLow>
                            </m:fNam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accent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 </m:t>
                              </m:r>
                              <m:sSubSup>
                                <m:sSubSupPr>
                                  <m:ctrlPr>
                                    <a:rPr lang="en-US" b="0" i="1" smtClean="0">
                                      <a:solidFill>
                                        <a:schemeClr val="accent5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5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5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solidFill>
                                        <a:schemeClr val="accent5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accent5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b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solidFill>
                                            <a:schemeClr val="accent6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b="0" i="1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b="0" i="1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)</m:t>
                              </m:r>
                            </m:e>
                          </m:fun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.    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acc>
                                    <m:accPr>
                                      <m:chr m:val="⃗"/>
                                      <m:ctrlPr>
                                        <a:rPr lang="en-US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acc>
                                  <m:r>
                                    <a:rPr lang="en-US" b="0" i="1" smtClean="0">
                                      <a:solidFill>
                                        <a:schemeClr val="accent6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≥1−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79071A9-ABE0-BD08-58EB-08E90306D84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184" t="-21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8EBB75E3-E07F-22E4-C960-3725CDC9AE42}"/>
              </a:ext>
            </a:extLst>
          </p:cNvPr>
          <p:cNvSpPr txBox="1"/>
          <p:nvPr/>
        </p:nvSpPr>
        <p:spPr>
          <a:xfrm>
            <a:off x="6396759" y="3473071"/>
            <a:ext cx="385240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solidFill>
                  <a:schemeClr val="accent5"/>
                </a:solidFill>
              </a:rPr>
              <a:t>Existing allocation of prior items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AA8332C-B8AB-5931-C281-53E767BA65E7}"/>
                  </a:ext>
                </a:extLst>
              </p:cNvPr>
              <p:cNvSpPr txBox="1"/>
              <p:nvPr/>
            </p:nvSpPr>
            <p:spPr>
              <a:xfrm>
                <a:off x="7127983" y="5222172"/>
                <a:ext cx="4573759" cy="8206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dirty="0">
                    <a:solidFill>
                      <a:schemeClr val="accent6">
                        <a:lumMod val="75000"/>
                      </a:schemeClr>
                    </a:solidFill>
                  </a:rPr>
                  <a:t>Expected (fractional) allocation of item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2200" dirty="0">
                    <a:solidFill>
                      <a:schemeClr val="accent6">
                        <a:lumMod val="75000"/>
                      </a:schemeClr>
                    </a:solidFill>
                  </a:rPr>
                  <a:t> to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200" dirty="0">
                    <a:solidFill>
                      <a:schemeClr val="accent6">
                        <a:lumMod val="75000"/>
                      </a:schemeClr>
                    </a:solidFill>
                  </a:rPr>
                  <a:t> by</a:t>
                </a:r>
                <a14:m>
                  <m:oMath xmlns:m="http://schemas.openxmlformats.org/officeDocument/2006/math">
                    <m:r>
                      <a:rPr lang="en-US" sz="2200" b="0" i="0" dirty="0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200" b="0" i="1" dirty="0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dirty="0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200" b="0" i="1" dirty="0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2200" dirty="0">
                    <a:solidFill>
                      <a:schemeClr val="accent6">
                        <a:lumMod val="75000"/>
                      </a:schemeClr>
                    </a:solidFill>
                  </a:rPr>
                  <a:t> resulting from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acc>
                  </m:oMath>
                </a14:m>
                <a:endParaRPr lang="en-US" sz="22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AA8332C-B8AB-5931-C281-53E767BA65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7983" y="5222172"/>
                <a:ext cx="4573759" cy="820674"/>
              </a:xfrm>
              <a:prstGeom prst="rect">
                <a:avLst/>
              </a:prstGeom>
              <a:blipFill>
                <a:blip r:embed="rId4"/>
                <a:stretch>
                  <a:fillRect l="-1731" t="-5224" b="-141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F1D8BB93-F728-8EAE-6045-5566BAE92AC7}"/>
              </a:ext>
            </a:extLst>
          </p:cNvPr>
          <p:cNvCxnSpPr>
            <a:cxnSpLocks/>
          </p:cNvCxnSpPr>
          <p:nvPr/>
        </p:nvCxnSpPr>
        <p:spPr>
          <a:xfrm rot="10800000" flipV="1">
            <a:off x="5484282" y="3722144"/>
            <a:ext cx="912477" cy="430886"/>
          </a:xfrm>
          <a:prstGeom prst="bentConnector3">
            <a:avLst>
              <a:gd name="adj1" fmla="val 100105"/>
            </a:avLst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A8B54DF5-2788-B69B-61E2-FEEFE0FC206E}"/>
              </a:ext>
            </a:extLst>
          </p:cNvPr>
          <p:cNvCxnSpPr>
            <a:cxnSpLocks/>
            <a:stCxn id="7" idx="1"/>
          </p:cNvCxnSpPr>
          <p:nvPr/>
        </p:nvCxnSpPr>
        <p:spPr>
          <a:xfrm rot="10800000">
            <a:off x="6469207" y="4718909"/>
            <a:ext cx="658777" cy="913600"/>
          </a:xfrm>
          <a:prstGeom prst="bentConnector2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B2ACF41-27AE-8C27-7DC4-F0ACA43E1091}"/>
              </a:ext>
            </a:extLst>
          </p:cNvPr>
          <p:cNvSpPr txBox="1"/>
          <p:nvPr/>
        </p:nvSpPr>
        <p:spPr>
          <a:xfrm>
            <a:off x="434850" y="5527568"/>
            <a:ext cx="308430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i="1" dirty="0">
                <a:solidFill>
                  <a:srgbClr val="7030A0"/>
                </a:solidFill>
              </a:rPr>
              <a:t>Vector of announcement times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E83EB74-6E45-A65C-B72F-32E7E98F0C53}"/>
              </a:ext>
            </a:extLst>
          </p:cNvPr>
          <p:cNvCxnSpPr>
            <a:cxnSpLocks/>
          </p:cNvCxnSpPr>
          <p:nvPr/>
        </p:nvCxnSpPr>
        <p:spPr>
          <a:xfrm flipV="1">
            <a:off x="1852518" y="4962932"/>
            <a:ext cx="0" cy="593216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04972E1-CA91-54AA-C4B3-359836DB1548}"/>
              </a:ext>
            </a:extLst>
          </p:cNvPr>
          <p:cNvSpPr txBox="1"/>
          <p:nvPr/>
        </p:nvSpPr>
        <p:spPr>
          <a:xfrm>
            <a:off x="10823074" y="3315705"/>
            <a:ext cx="20513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Wastage constraint</a:t>
            </a:r>
          </a:p>
        </p:txBody>
      </p: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0B4B6274-A357-315D-CE57-BEF16D832FD9}"/>
              </a:ext>
            </a:extLst>
          </p:cNvPr>
          <p:cNvCxnSpPr/>
          <p:nvPr/>
        </p:nvCxnSpPr>
        <p:spPr>
          <a:xfrm rot="10800000" flipV="1">
            <a:off x="10721826" y="4091202"/>
            <a:ext cx="728870" cy="367584"/>
          </a:xfrm>
          <a:prstGeom prst="bentConnector3">
            <a:avLst>
              <a:gd name="adj1" fmla="val -455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9706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5" grpId="0"/>
      <p:bldP spid="1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45FC9FA4-DFF3-66F9-B370-EF2A539478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F3FD7-5D10-6C26-0B20-A5B02FF04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2709837-308A-1C85-15C5-EAE061A5B05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Objective: Rawlsian fairness – maximize worst-off agent</a:t>
                </a:r>
              </a:p>
              <a:p>
                <a:r>
                  <a:rPr lang="en-US" dirty="0"/>
                  <a:t>Recipients have exponentially distributed response rates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b="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 is the set of agents within radius of item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Item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has deadline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, item allocated with prob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by time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When donation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arrives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acc>
                                <m:accPr>
                                  <m:chr m:val="⃗"/>
                                  <m:ctrlPr>
                                    <a:rPr lang="en-US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acc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0,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𝐷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</m:sup>
                              </m:sSup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agents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lim>
                              </m:limLow>
                            </m:fNam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accent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 </m:t>
                              </m:r>
                              <m:sSubSup>
                                <m:sSubSupPr>
                                  <m:ctrlPr>
                                    <a:rPr lang="en-US" b="0" i="1" smtClean="0">
                                      <a:solidFill>
                                        <a:schemeClr val="accent5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5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5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solidFill>
                                        <a:schemeClr val="accent5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accent5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b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solidFill>
                                            <a:schemeClr val="accent6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b="0" i="1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b="0" i="1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)</m:t>
                              </m:r>
                            </m:e>
                          </m:fun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.    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acc>
                                    <m:accPr>
                                      <m:chr m:val="⃗"/>
                                      <m:ctrlPr>
                                        <a:rPr lang="en-US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acc>
                                  <m:r>
                                    <a:rPr lang="en-US" b="0" i="1" smtClean="0">
                                      <a:solidFill>
                                        <a:schemeClr val="accent6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≥1−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79071A9-ABE0-BD08-58EB-08E90306D84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184" t="-21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A80B3D57-BD83-213F-5A5B-B54EE8FA5EC5}"/>
              </a:ext>
            </a:extLst>
          </p:cNvPr>
          <p:cNvSpPr txBox="1"/>
          <p:nvPr/>
        </p:nvSpPr>
        <p:spPr>
          <a:xfrm>
            <a:off x="6396759" y="3473071"/>
            <a:ext cx="385240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solidFill>
                  <a:schemeClr val="accent5"/>
                </a:solidFill>
              </a:rPr>
              <a:t>Existing allocation of prior items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B1EC7D2-E5C2-0779-3930-D3656B47709F}"/>
                  </a:ext>
                </a:extLst>
              </p:cNvPr>
              <p:cNvSpPr txBox="1"/>
              <p:nvPr/>
            </p:nvSpPr>
            <p:spPr>
              <a:xfrm>
                <a:off x="7127983" y="5222172"/>
                <a:ext cx="4573759" cy="8206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dirty="0">
                    <a:solidFill>
                      <a:schemeClr val="accent6">
                        <a:lumMod val="75000"/>
                      </a:schemeClr>
                    </a:solidFill>
                  </a:rPr>
                  <a:t>Expected (fractional) allocation of item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2200" dirty="0">
                    <a:solidFill>
                      <a:schemeClr val="accent6">
                        <a:lumMod val="75000"/>
                      </a:schemeClr>
                    </a:solidFill>
                  </a:rPr>
                  <a:t> to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200" dirty="0">
                    <a:solidFill>
                      <a:schemeClr val="accent6">
                        <a:lumMod val="75000"/>
                      </a:schemeClr>
                    </a:solidFill>
                  </a:rPr>
                  <a:t> by</a:t>
                </a:r>
                <a14:m>
                  <m:oMath xmlns:m="http://schemas.openxmlformats.org/officeDocument/2006/math">
                    <m:r>
                      <a:rPr lang="en-US" sz="2200" b="0" i="0" dirty="0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200" b="0" i="1" dirty="0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dirty="0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200" b="0" i="1" dirty="0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2200" dirty="0">
                    <a:solidFill>
                      <a:schemeClr val="accent6">
                        <a:lumMod val="75000"/>
                      </a:schemeClr>
                    </a:solidFill>
                  </a:rPr>
                  <a:t> resulting from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acc>
                  </m:oMath>
                </a14:m>
                <a:endParaRPr lang="en-US" sz="22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AA8332C-B8AB-5931-C281-53E767BA65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7983" y="5222172"/>
                <a:ext cx="4573759" cy="820674"/>
              </a:xfrm>
              <a:prstGeom prst="rect">
                <a:avLst/>
              </a:prstGeom>
              <a:blipFill>
                <a:blip r:embed="rId4"/>
                <a:stretch>
                  <a:fillRect l="-1731" t="-5224" b="-141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3AD935A-58B5-F301-3DB5-7615B30F852E}"/>
                  </a:ext>
                </a:extLst>
              </p:cNvPr>
              <p:cNvSpPr txBox="1"/>
              <p:nvPr/>
            </p:nvSpPr>
            <p:spPr>
              <a:xfrm>
                <a:off x="3922508" y="5259540"/>
                <a:ext cx="2231188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200" dirty="0">
                    <a:solidFill>
                      <a:schemeClr val="accent2">
                        <a:lumMod val="50000"/>
                      </a:schemeClr>
                    </a:solidFill>
                  </a:rPr>
                  <a:t> increasing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2200" dirty="0">
                  <a:solidFill>
                    <a:schemeClr val="accent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0E6D6C5-AC9B-E4A4-B6A1-A9B35CED4F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2508" y="5259540"/>
                <a:ext cx="2231188" cy="430887"/>
              </a:xfrm>
              <a:prstGeom prst="rect">
                <a:avLst/>
              </a:prstGeom>
              <a:blipFill>
                <a:blip r:embed="rId5"/>
                <a:stretch>
                  <a:fillRect t="-10000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D587E2D3-9B17-FE08-E705-CC48BE713CF3}"/>
              </a:ext>
            </a:extLst>
          </p:cNvPr>
          <p:cNvCxnSpPr>
            <a:cxnSpLocks/>
          </p:cNvCxnSpPr>
          <p:nvPr/>
        </p:nvCxnSpPr>
        <p:spPr>
          <a:xfrm rot="10800000" flipV="1">
            <a:off x="5484282" y="3722144"/>
            <a:ext cx="912477" cy="430886"/>
          </a:xfrm>
          <a:prstGeom prst="bentConnector3">
            <a:avLst>
              <a:gd name="adj1" fmla="val 100105"/>
            </a:avLst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270D24A8-A25C-0401-EB67-9834A4D265A1}"/>
              </a:ext>
            </a:extLst>
          </p:cNvPr>
          <p:cNvCxnSpPr>
            <a:cxnSpLocks/>
            <a:stCxn id="7" idx="1"/>
          </p:cNvCxnSpPr>
          <p:nvPr/>
        </p:nvCxnSpPr>
        <p:spPr>
          <a:xfrm rot="10800000">
            <a:off x="6469207" y="4718909"/>
            <a:ext cx="658777" cy="913600"/>
          </a:xfrm>
          <a:prstGeom prst="bentConnector2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6509F47-88B7-0B7B-4C01-B15E9A4A10AB}"/>
              </a:ext>
            </a:extLst>
          </p:cNvPr>
          <p:cNvCxnSpPr>
            <a:cxnSpLocks/>
          </p:cNvCxnSpPr>
          <p:nvPr/>
        </p:nvCxnSpPr>
        <p:spPr>
          <a:xfrm flipV="1">
            <a:off x="4909601" y="4754484"/>
            <a:ext cx="0" cy="540631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" name="Double Bracket 3">
            <a:extLst>
              <a:ext uri="{FF2B5EF4-FFF2-40B4-BE49-F238E27FC236}">
                <a16:creationId xmlns:a16="http://schemas.microsoft.com/office/drawing/2014/main" id="{97F3ADF0-DABB-4839-9FE0-65C948E7DCEB}"/>
              </a:ext>
            </a:extLst>
          </p:cNvPr>
          <p:cNvSpPr/>
          <p:nvPr/>
        </p:nvSpPr>
        <p:spPr>
          <a:xfrm>
            <a:off x="3597971" y="5619362"/>
            <a:ext cx="2759688" cy="941762"/>
          </a:xfrm>
          <a:prstGeom prst="bracketPair">
            <a:avLst/>
          </a:prstGeom>
          <a:ln w="1905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/>
              <a:t>Number/</a:t>
            </a:r>
            <a:r>
              <a:rPr lang="en-US" dirty="0" err="1"/>
              <a:t>lbs</a:t>
            </a:r>
            <a:r>
              <a:rPr lang="en-US" dirty="0"/>
              <a:t> of items</a:t>
            </a:r>
          </a:p>
          <a:p>
            <a:pPr algn="ctr"/>
            <a:r>
              <a:rPr lang="en-US" dirty="0"/>
              <a:t>Frac. of agent’s demand</a:t>
            </a:r>
          </a:p>
          <a:p>
            <a:pPr algn="ctr"/>
            <a:r>
              <a:rPr lang="en-US" dirty="0"/>
              <a:t>Recipient-specific utilities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F2A1BB-C1F5-EC3E-2E63-64A01CC93D05}"/>
              </a:ext>
            </a:extLst>
          </p:cNvPr>
          <p:cNvSpPr txBox="1"/>
          <p:nvPr/>
        </p:nvSpPr>
        <p:spPr>
          <a:xfrm>
            <a:off x="434850" y="5527568"/>
            <a:ext cx="308430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i="1" dirty="0">
                <a:solidFill>
                  <a:srgbClr val="7030A0"/>
                </a:solidFill>
              </a:rPr>
              <a:t>Vector of announcement times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7E920EF-BF31-E89E-26A4-0B62A64450EC}"/>
              </a:ext>
            </a:extLst>
          </p:cNvPr>
          <p:cNvCxnSpPr>
            <a:cxnSpLocks/>
          </p:cNvCxnSpPr>
          <p:nvPr/>
        </p:nvCxnSpPr>
        <p:spPr>
          <a:xfrm flipV="1">
            <a:off x="1852518" y="4962932"/>
            <a:ext cx="0" cy="593216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FB5C9149-8AA9-7946-5879-DEC293980BC3}"/>
              </a:ext>
            </a:extLst>
          </p:cNvPr>
          <p:cNvSpPr txBox="1"/>
          <p:nvPr/>
        </p:nvSpPr>
        <p:spPr>
          <a:xfrm>
            <a:off x="10823074" y="3315705"/>
            <a:ext cx="20513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Wastage constraint</a:t>
            </a:r>
          </a:p>
        </p:txBody>
      </p: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2B81FB03-7395-2A1C-4EB1-850EDA8B639C}"/>
              </a:ext>
            </a:extLst>
          </p:cNvPr>
          <p:cNvCxnSpPr/>
          <p:nvPr/>
        </p:nvCxnSpPr>
        <p:spPr>
          <a:xfrm rot="10800000" flipV="1">
            <a:off x="10721826" y="4091202"/>
            <a:ext cx="728870" cy="367584"/>
          </a:xfrm>
          <a:prstGeom prst="bentConnector3">
            <a:avLst>
              <a:gd name="adj1" fmla="val -455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9356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4" grpId="0" animBg="1"/>
      <p:bldP spid="5" grpId="0"/>
      <p:bldP spid="1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D9B84F-A00C-9A96-DC9C-3156C7F8E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Valuation function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7BF322F-5DAF-12D9-A1AA-44D2EB94772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267326"/>
                <a:ext cx="10941844" cy="4909637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Sup>
                          <m:sSubSup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acc>
                              </m:e>
                            </m:d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: strictly increasing in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acc>
                          </m:e>
                        </m:d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, separable over time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For example</a:t>
                </a: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Expected number of donations  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sSubSup>
                          <m:sSubSup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</m:e>
                    </m:nary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acc>
                          </m:e>
                        </m:d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r>
                  <a:rPr lang="en-US" dirty="0"/>
                  <a:t>Expected </a:t>
                </a:r>
                <a:r>
                  <a:rPr lang="en-US" dirty="0" err="1"/>
                  <a:t>lbs</a:t>
                </a:r>
                <a:r>
                  <a:rPr lang="en-US" dirty="0"/>
                  <a:t> 			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sup>
                    </m:sSup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sSubSup>
                          <m:sSubSup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</m:e>
                    </m:nary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acc>
                          </m:e>
                        </m:d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Expected fill rate 			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bSup>
                          </m:e>
                        </m:nary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acc>
                              </m:e>
                            </m:d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/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Expected recipient-specific utility 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∑"/>
                        <m:limLoc m:val="subSup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</m:e>
                    </m:nary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acc>
                          </m:e>
                        </m:d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7BF322F-5DAF-12D9-A1AA-44D2EB94772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267326"/>
                <a:ext cx="10941844" cy="4909637"/>
              </a:xfrm>
              <a:blipFill>
                <a:blip r:embed="rId2"/>
                <a:stretch>
                  <a:fillRect l="-11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445488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2880BB2-F22F-8043-D2D8-877556C2AC0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b="0" i="0" u="none" strike="noStrike" dirty="0">
                <a:effectLst/>
              </a:rPr>
              <a:t>USDA data on incidence of food insecurity in 2022 say:</a:t>
            </a:r>
          </a:p>
          <a:p>
            <a:pPr lvl="1"/>
            <a:r>
              <a:rPr lang="en-US" b="0" i="0" u="none" strike="noStrike" dirty="0">
                <a:effectLst/>
              </a:rPr>
              <a:t>12.8% of U.S. households</a:t>
            </a:r>
          </a:p>
          <a:p>
            <a:pPr lvl="1"/>
            <a:r>
              <a:rPr lang="en-US" b="0" i="0" u="none" strike="noStrike" dirty="0">
                <a:effectLst/>
              </a:rPr>
              <a:t>14.1% of global households</a:t>
            </a:r>
          </a:p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683A20-3309-44C9-5C8C-53B9ED6A38E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b="0" i="0" u="none" strike="noStrike" dirty="0">
                <a:effectLst/>
              </a:rPr>
              <a:t>USDA estimates</a:t>
            </a:r>
            <a:r>
              <a:rPr lang="en-US" dirty="0"/>
              <a:t>:</a:t>
            </a:r>
            <a:endParaRPr lang="en-US" b="0" i="0" u="none" strike="noStrike" dirty="0">
              <a:effectLst/>
            </a:endParaRPr>
          </a:p>
          <a:p>
            <a:pPr lvl="1"/>
            <a:r>
              <a:rPr lang="en-US" b="0" i="0" u="none" strike="noStrike" dirty="0">
                <a:effectLst/>
              </a:rPr>
              <a:t>31% of all food </a:t>
            </a:r>
            <a:r>
              <a:rPr lang="en-US" dirty="0"/>
              <a:t>in the US </a:t>
            </a:r>
            <a:r>
              <a:rPr lang="en-US" b="0" i="0" u="none" strike="noStrike" dirty="0">
                <a:effectLst/>
              </a:rPr>
              <a:t>is wasted somewhere along the supply chain </a:t>
            </a:r>
          </a:p>
          <a:p>
            <a:pPr lvl="1"/>
            <a:r>
              <a:rPr lang="en-US" dirty="0"/>
              <a:t>92 billion </a:t>
            </a:r>
            <a:r>
              <a:rPr lang="en-US" dirty="0" err="1"/>
              <a:t>lbs</a:t>
            </a:r>
            <a:r>
              <a:rPr lang="en-US" dirty="0"/>
              <a:t> of food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0F9AF80-F6AC-8ECD-B1BB-6F64D81A0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Food insecurity and waste is common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5DA2401-D338-DBCA-4D79-D33688BE75AB}"/>
              </a:ext>
            </a:extLst>
          </p:cNvPr>
          <p:cNvSpPr txBox="1">
            <a:spLocks/>
          </p:cNvSpPr>
          <p:nvPr/>
        </p:nvSpPr>
        <p:spPr>
          <a:xfrm>
            <a:off x="838200" y="3971925"/>
            <a:ext cx="10816388" cy="220503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i="1" dirty="0"/>
              <a:t>Food rescue </a:t>
            </a:r>
            <a:r>
              <a:rPr lang="en-US" dirty="0"/>
              <a:t>tries to address both issues at once</a:t>
            </a:r>
          </a:p>
          <a:p>
            <a:r>
              <a:rPr lang="en-US" b="0" i="0" u="none" strike="noStrike" dirty="0">
                <a:effectLst/>
              </a:rPr>
              <a:t>Match organizations with excess food to organizations that can distribute it where needed, in a timely manner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2711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32C1FF-DEC9-3C8F-8851-F8FE2F3F34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C5B90C-6F60-3101-71EF-1A3F763EF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Valuation function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A9F8590-2FBB-2C4A-455E-80207851C5C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267326"/>
                <a:ext cx="11353800" cy="490963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Sup>
                          <m:sSubSup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acc>
                              </m:e>
                            </m:d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: strictly increasing in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acc>
                          </m:e>
                        </m:d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, separable over time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For example</a:t>
                </a: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Expected number of donations  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sSubSup>
                          <m:sSubSup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</m:e>
                    </m:nary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acc>
                          </m:e>
                        </m:d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r>
                  <a:rPr lang="en-US" dirty="0"/>
                  <a:t>Expected </a:t>
                </a:r>
                <a:r>
                  <a:rPr lang="en-US" dirty="0" err="1"/>
                  <a:t>lbs</a:t>
                </a:r>
                <a:r>
                  <a:rPr lang="en-US" dirty="0"/>
                  <a:t> 			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sup>
                    </m:sSup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  <m:sup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sSubSup>
                          <m:sSubSup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</m:e>
                    </m:nary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acc>
                          </m:e>
                        </m:d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Expected fill rate 			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p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  <m:sup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bSup>
                          </m:e>
                        </m:nary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acc>
                              </m:e>
                            </m:d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/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Expected recipient-specific utility 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sup>
                    </m:sSup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∑"/>
                        <m:limLoc m:val="subSup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  <m:sup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sSubSup>
                          <m:sSubSup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</m:e>
                    </m:nary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acc>
                          </m:e>
                        </m:d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Recent time window of length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A9F8590-2FBB-2C4A-455E-80207851C5C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267326"/>
                <a:ext cx="11353800" cy="4909637"/>
              </a:xfrm>
              <a:blipFill>
                <a:blip r:embed="rId2"/>
                <a:stretch>
                  <a:fillRect l="-1128" b="-2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657926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0FB1BA-9838-1439-33E8-0DC67B23AC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DA1F44-BE17-B4D3-850B-B0F1B1674B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38726"/>
            <a:ext cx="10816388" cy="490963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						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63CE5B-DEF4-B592-5C29-6BA02354A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B8BD207-D3C9-FC4D-186D-02926A96168A}"/>
              </a:ext>
            </a:extLst>
          </p:cNvPr>
          <p:cNvCxnSpPr>
            <a:cxnSpLocks/>
          </p:cNvCxnSpPr>
          <p:nvPr/>
        </p:nvCxnSpPr>
        <p:spPr>
          <a:xfrm>
            <a:off x="1578625" y="2099035"/>
            <a:ext cx="628742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FF7F999-0A97-2121-9861-94552B2C3AEC}"/>
              </a:ext>
            </a:extLst>
          </p:cNvPr>
          <p:cNvSpPr txBox="1"/>
          <p:nvPr/>
        </p:nvSpPr>
        <p:spPr>
          <a:xfrm>
            <a:off x="1287201" y="1834722"/>
            <a:ext cx="32733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57BF667-1AE1-004A-74C7-198E4E47A5A8}"/>
                  </a:ext>
                </a:extLst>
              </p:cNvPr>
              <p:cNvSpPr txBox="1"/>
              <p:nvPr/>
            </p:nvSpPr>
            <p:spPr>
              <a:xfrm>
                <a:off x="7419967" y="1748714"/>
                <a:ext cx="489236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57BF667-1AE1-004A-74C7-198E4E47A5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9967" y="1748714"/>
                <a:ext cx="489236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F5CDC588-9E56-00D9-7EA0-F22488C52419}"/>
                  </a:ext>
                </a:extLst>
              </p:cNvPr>
              <p:cNvSpPr txBox="1"/>
              <p:nvPr/>
            </p:nvSpPr>
            <p:spPr>
              <a:xfrm>
                <a:off x="8706807" y="1519575"/>
                <a:ext cx="1930785" cy="853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200" b="0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0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200" b="0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sz="22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num>
                            <m:den>
                              <m:r>
                                <a:rPr lang="en-US" sz="22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F5CDC588-9E56-00D9-7EA0-F22488C524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6807" y="1519575"/>
                <a:ext cx="1930785" cy="8530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A199E1EF-67D1-9C7F-CDEB-98A4EE3B77E9}"/>
              </a:ext>
            </a:extLst>
          </p:cNvPr>
          <p:cNvCxnSpPr>
            <a:cxnSpLocks/>
          </p:cNvCxnSpPr>
          <p:nvPr/>
        </p:nvCxnSpPr>
        <p:spPr>
          <a:xfrm>
            <a:off x="1578625" y="3377843"/>
            <a:ext cx="628742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56B272A0-92AA-2A17-4399-4055726122A1}"/>
              </a:ext>
            </a:extLst>
          </p:cNvPr>
          <p:cNvSpPr txBox="1"/>
          <p:nvPr/>
        </p:nvSpPr>
        <p:spPr>
          <a:xfrm>
            <a:off x="1287201" y="3113530"/>
            <a:ext cx="32733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C2BA547B-E235-2C23-733A-1AA015852D76}"/>
                  </a:ext>
                </a:extLst>
              </p:cNvPr>
              <p:cNvSpPr txBox="1"/>
              <p:nvPr/>
            </p:nvSpPr>
            <p:spPr>
              <a:xfrm>
                <a:off x="7440184" y="3002139"/>
                <a:ext cx="489236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C2BA547B-E235-2C23-733A-1AA015852D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0184" y="3002139"/>
                <a:ext cx="489236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EA6219F3-30C4-0CA3-872E-1FB57C09AB31}"/>
                  </a:ext>
                </a:extLst>
              </p:cNvPr>
              <p:cNvSpPr txBox="1"/>
              <p:nvPr/>
            </p:nvSpPr>
            <p:spPr>
              <a:xfrm>
                <a:off x="5103944" y="3330449"/>
                <a:ext cx="485646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EA6219F3-30C4-0CA3-872E-1FB57C09AB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3944" y="3330449"/>
                <a:ext cx="485646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C7FBE2AB-CD13-9F7B-EEDE-359ABDF41C78}"/>
                  </a:ext>
                </a:extLst>
              </p:cNvPr>
              <p:cNvSpPr txBox="1"/>
              <p:nvPr/>
            </p:nvSpPr>
            <p:spPr>
              <a:xfrm>
                <a:off x="3058151" y="3330449"/>
                <a:ext cx="479106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C7FBE2AB-CD13-9F7B-EEDE-359ABDF41C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8151" y="3330449"/>
                <a:ext cx="479106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A035837B-EE9E-2E08-594F-A0D82BBDB40D}"/>
              </a:ext>
            </a:extLst>
          </p:cNvPr>
          <p:cNvCxnSpPr>
            <a:cxnSpLocks/>
          </p:cNvCxnSpPr>
          <p:nvPr/>
        </p:nvCxnSpPr>
        <p:spPr>
          <a:xfrm>
            <a:off x="1578625" y="6153668"/>
            <a:ext cx="628742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383ABFC0-1E6C-A63B-E7A5-2197ECF2AD99}"/>
              </a:ext>
            </a:extLst>
          </p:cNvPr>
          <p:cNvSpPr txBox="1"/>
          <p:nvPr/>
        </p:nvSpPr>
        <p:spPr>
          <a:xfrm>
            <a:off x="1287201" y="5892530"/>
            <a:ext cx="32733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0C851E41-9114-9FA3-C7A4-433F9705027E}"/>
                  </a:ext>
                </a:extLst>
              </p:cNvPr>
              <p:cNvSpPr txBox="1"/>
              <p:nvPr/>
            </p:nvSpPr>
            <p:spPr>
              <a:xfrm>
                <a:off x="7261905" y="6179263"/>
                <a:ext cx="697627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1/2</m:t>
                      </m:r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0C851E41-9114-9FA3-C7A4-433F970502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1905" y="6179263"/>
                <a:ext cx="697627" cy="430887"/>
              </a:xfrm>
              <a:prstGeom prst="rect">
                <a:avLst/>
              </a:prstGeom>
              <a:blipFill>
                <a:blip r:embed="rId8"/>
                <a:stretch>
                  <a:fillRect b="-1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21741170-BBB7-BDF1-047F-CE129EAE2FB2}"/>
                  </a:ext>
                </a:extLst>
              </p:cNvPr>
              <p:cNvSpPr txBox="1"/>
              <p:nvPr/>
            </p:nvSpPr>
            <p:spPr>
              <a:xfrm>
                <a:off x="8726399" y="2687003"/>
                <a:ext cx="1930785" cy="853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200" b="0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0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200" b="0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sz="22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2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21741170-BBB7-BDF1-047F-CE129EAE2F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6399" y="2687003"/>
                <a:ext cx="1930785" cy="85305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4B64618B-82FD-E35E-4981-0ED90ABFE702}"/>
                  </a:ext>
                </a:extLst>
              </p:cNvPr>
              <p:cNvSpPr txBox="1"/>
              <p:nvPr/>
            </p:nvSpPr>
            <p:spPr>
              <a:xfrm>
                <a:off x="8251635" y="5687827"/>
                <a:ext cx="3821495" cy="853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200" b="0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0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0.95</m:t>
                              </m:r>
                            </m:num>
                            <m:den>
                              <m:r>
                                <a:rPr lang="en-US" sz="2200" b="0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2⋅0.95 </m:t>
                              </m:r>
                            </m:num>
                            <m:den>
                              <m: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sz="22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3⋅0.95</m:t>
                              </m:r>
                            </m:num>
                            <m:den>
                              <m:r>
                                <a:rPr lang="en-US" sz="22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4B64618B-82FD-E35E-4981-0ED90ABFE7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1635" y="5687827"/>
                <a:ext cx="3821495" cy="85305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F5DEE5B1-AE95-4811-01FC-387F70593B37}"/>
                  </a:ext>
                </a:extLst>
              </p:cNvPr>
              <p:cNvSpPr txBox="1"/>
              <p:nvPr/>
            </p:nvSpPr>
            <p:spPr>
              <a:xfrm>
                <a:off x="6751048" y="5078586"/>
                <a:ext cx="3793411" cy="5990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200" b="0" i="0" smtClean="0">
                            <a:latin typeface="Cambria Math" panose="02040503050406030204" pitchFamily="18" charset="0"/>
                          </a:rPr>
                          <m:t>claimed</m:t>
                        </m:r>
                        <m:r>
                          <a:rPr lang="en-US" sz="22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200" b="0" i="0" smtClean="0">
                            <a:latin typeface="Cambria Math" panose="02040503050406030204" pitchFamily="18" charset="0"/>
                          </a:rPr>
                          <m:t>by</m:t>
                        </m:r>
                        <m:r>
                          <a:rPr lang="en-US" sz="22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200" b="0" i="0" smtClean="0">
                            <a:latin typeface="Cambria Math" panose="02040503050406030204" pitchFamily="18" charset="0"/>
                          </a:rPr>
                          <m:t>time</m:t>
                        </m:r>
                        <m:r>
                          <a:rPr lang="en-US" sz="22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f>
                          <m:f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≈0.95</m:t>
                    </m:r>
                  </m:oMath>
                </a14:m>
                <a:r>
                  <a:rPr lang="en-US" sz="2200" dirty="0"/>
                  <a:t>.</a:t>
                </a:r>
              </a:p>
            </p:txBody>
          </p:sp>
        </mc:Choice>
        <mc:Fallback xmlns="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F5DEE5B1-AE95-4811-01FC-387F70593B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1048" y="5078586"/>
                <a:ext cx="3793411" cy="599010"/>
              </a:xfrm>
              <a:prstGeom prst="rect">
                <a:avLst/>
              </a:prstGeom>
              <a:blipFill>
                <a:blip r:embed="rId11"/>
                <a:stretch>
                  <a:fillRect r="-1124" b="-81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31E6ED37-C809-CF84-DC02-2279C46ED8A8}"/>
              </a:ext>
            </a:extLst>
          </p:cNvPr>
          <p:cNvSpPr txBox="1"/>
          <p:nvPr/>
        </p:nvSpPr>
        <p:spPr>
          <a:xfrm>
            <a:off x="651641" y="1107381"/>
            <a:ext cx="35859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No deadline, no priority list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77EB490-743C-46C0-1F44-FAA0D2EB84A5}"/>
              </a:ext>
            </a:extLst>
          </p:cNvPr>
          <p:cNvSpPr txBox="1"/>
          <p:nvPr/>
        </p:nvSpPr>
        <p:spPr>
          <a:xfrm>
            <a:off x="651640" y="2384610"/>
            <a:ext cx="41772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No deadline, n-stage priority list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45C5AB5-084B-EAD3-458D-1807495B8F73}"/>
                  </a:ext>
                </a:extLst>
              </p:cNvPr>
              <p:cNvSpPr txBox="1"/>
              <p:nvPr/>
            </p:nvSpPr>
            <p:spPr>
              <a:xfrm>
                <a:off x="651640" y="5164759"/>
                <a:ext cx="567360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Deadline of ½,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=0.05,</m:t>
                    </m:r>
                  </m:oMath>
                </a14:m>
                <a:r>
                  <a:rPr lang="en-US" sz="2400" dirty="0"/>
                  <a:t> n-stage priority list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45C5AB5-084B-EAD3-458D-1807495B8F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640" y="5164759"/>
                <a:ext cx="5673604" cy="461665"/>
              </a:xfrm>
              <a:prstGeom prst="rect">
                <a:avLst/>
              </a:prstGeom>
              <a:blipFill>
                <a:blip r:embed="rId12"/>
                <a:stretch>
                  <a:fillRect l="-1719" t="-10526" r="-644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Rectangle 23">
            <a:extLst>
              <a:ext uri="{FF2B5EF4-FFF2-40B4-BE49-F238E27FC236}">
                <a16:creationId xmlns:a16="http://schemas.microsoft.com/office/drawing/2014/main" id="{86077C22-AFA6-475D-3BEF-0B2DB0E7FDC7}"/>
              </a:ext>
            </a:extLst>
          </p:cNvPr>
          <p:cNvSpPr/>
          <p:nvPr/>
        </p:nvSpPr>
        <p:spPr>
          <a:xfrm>
            <a:off x="1587057" y="1952550"/>
            <a:ext cx="5914743" cy="13435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30B1C60-C102-EE5C-0B8F-2D7FA918DC68}"/>
              </a:ext>
            </a:extLst>
          </p:cNvPr>
          <p:cNvSpPr/>
          <p:nvPr/>
        </p:nvSpPr>
        <p:spPr>
          <a:xfrm>
            <a:off x="1586660" y="1686310"/>
            <a:ext cx="5914743" cy="13435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8C43336-8DE4-B748-65A7-D5AB2C5BB189}"/>
              </a:ext>
            </a:extLst>
          </p:cNvPr>
          <p:cNvSpPr/>
          <p:nvPr/>
        </p:nvSpPr>
        <p:spPr>
          <a:xfrm>
            <a:off x="1588155" y="3228054"/>
            <a:ext cx="5914743" cy="134355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4874343-7A92-32D0-15D9-D062B69337AE}"/>
              </a:ext>
            </a:extLst>
          </p:cNvPr>
          <p:cNvSpPr/>
          <p:nvPr/>
        </p:nvSpPr>
        <p:spPr>
          <a:xfrm>
            <a:off x="5354541" y="2918633"/>
            <a:ext cx="2151117" cy="16774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531966F-E7C3-3A9B-0BD2-A47951931CEC}"/>
              </a:ext>
            </a:extLst>
          </p:cNvPr>
          <p:cNvSpPr/>
          <p:nvPr/>
        </p:nvSpPr>
        <p:spPr>
          <a:xfrm>
            <a:off x="3313661" y="3078928"/>
            <a:ext cx="4195738" cy="1480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CB2AE81-7807-557E-831A-97E17611B72A}"/>
              </a:ext>
            </a:extLst>
          </p:cNvPr>
          <p:cNvCxnSpPr>
            <a:cxnSpLocks/>
          </p:cNvCxnSpPr>
          <p:nvPr/>
        </p:nvCxnSpPr>
        <p:spPr>
          <a:xfrm>
            <a:off x="3307536" y="2858361"/>
            <a:ext cx="0" cy="64275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9CA130F-005E-5602-0EFC-E8D4BDBDB15C}"/>
              </a:ext>
            </a:extLst>
          </p:cNvPr>
          <p:cNvCxnSpPr>
            <a:cxnSpLocks/>
          </p:cNvCxnSpPr>
          <p:nvPr/>
        </p:nvCxnSpPr>
        <p:spPr>
          <a:xfrm>
            <a:off x="5346767" y="2858361"/>
            <a:ext cx="0" cy="64275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D2B40E17-F7E1-30D2-AD01-77D2BAC7BEA3}"/>
              </a:ext>
            </a:extLst>
          </p:cNvPr>
          <p:cNvSpPr/>
          <p:nvPr/>
        </p:nvSpPr>
        <p:spPr>
          <a:xfrm>
            <a:off x="1585774" y="1817355"/>
            <a:ext cx="5914743" cy="13435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B83C324-4245-1DCE-6B43-83B7A408CDB2}"/>
              </a:ext>
            </a:extLst>
          </p:cNvPr>
          <p:cNvSpPr/>
          <p:nvPr/>
        </p:nvSpPr>
        <p:spPr>
          <a:xfrm>
            <a:off x="8894669" y="360978"/>
            <a:ext cx="583933" cy="58393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1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8A18B8AB-9735-2019-B95B-EC5E3C01E8B9}"/>
              </a:ext>
            </a:extLst>
          </p:cNvPr>
          <p:cNvSpPr/>
          <p:nvPr/>
        </p:nvSpPr>
        <p:spPr>
          <a:xfrm>
            <a:off x="9578450" y="360978"/>
            <a:ext cx="583933" cy="583933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2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6D92818-1C1A-3710-1EB9-8D2ECDF81FD3}"/>
              </a:ext>
            </a:extLst>
          </p:cNvPr>
          <p:cNvSpPr/>
          <p:nvPr/>
        </p:nvSpPr>
        <p:spPr>
          <a:xfrm>
            <a:off x="10228026" y="360977"/>
            <a:ext cx="583933" cy="583933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3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343BE7B-7EB1-52A9-4C8C-8457D9B3D2CC}"/>
                  </a:ext>
                </a:extLst>
              </p:cNvPr>
              <p:cNvSpPr txBox="1"/>
              <p:nvPr/>
            </p:nvSpPr>
            <p:spPr>
              <a:xfrm>
                <a:off x="6406408" y="416754"/>
                <a:ext cx="249574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sz="2400" dirty="0"/>
                  <a:t>3 agents,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endParaRPr lang="en-US" sz="2400" dirty="0"/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343BE7B-7EB1-52A9-4C8C-8457D9B3D2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6408" y="416754"/>
                <a:ext cx="2495748" cy="461665"/>
              </a:xfrm>
              <a:prstGeom prst="rect">
                <a:avLst/>
              </a:prstGeom>
              <a:blipFill>
                <a:blip r:embed="rId13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ectangle 21">
            <a:extLst>
              <a:ext uri="{FF2B5EF4-FFF2-40B4-BE49-F238E27FC236}">
                <a16:creationId xmlns:a16="http://schemas.microsoft.com/office/drawing/2014/main" id="{16B2D722-EBAA-2369-7812-BD043C00201A}"/>
              </a:ext>
            </a:extLst>
          </p:cNvPr>
          <p:cNvSpPr/>
          <p:nvPr/>
        </p:nvSpPr>
        <p:spPr>
          <a:xfrm>
            <a:off x="1584165" y="6014780"/>
            <a:ext cx="5914743" cy="13435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4E1EC56-178D-9F61-920B-3DBD28BABA1C}"/>
              </a:ext>
            </a:extLst>
          </p:cNvPr>
          <p:cNvSpPr/>
          <p:nvPr/>
        </p:nvSpPr>
        <p:spPr>
          <a:xfrm>
            <a:off x="1583770" y="5747406"/>
            <a:ext cx="5914743" cy="13435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61E468F-9A9B-DCD0-0839-0234DF2FDC11}"/>
              </a:ext>
            </a:extLst>
          </p:cNvPr>
          <p:cNvSpPr/>
          <p:nvPr/>
        </p:nvSpPr>
        <p:spPr>
          <a:xfrm>
            <a:off x="1583770" y="5881752"/>
            <a:ext cx="5914743" cy="13435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A303B535-E842-B318-7477-62D098B89F93}"/>
              </a:ext>
            </a:extLst>
          </p:cNvPr>
          <p:cNvCxnSpPr>
            <a:cxnSpLocks/>
          </p:cNvCxnSpPr>
          <p:nvPr/>
        </p:nvCxnSpPr>
        <p:spPr>
          <a:xfrm>
            <a:off x="1578625" y="2948307"/>
            <a:ext cx="0" cy="57610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AD76328F-3D59-EC83-7611-3E7EEC5534CB}"/>
              </a:ext>
            </a:extLst>
          </p:cNvPr>
          <p:cNvCxnSpPr>
            <a:cxnSpLocks/>
          </p:cNvCxnSpPr>
          <p:nvPr/>
        </p:nvCxnSpPr>
        <p:spPr>
          <a:xfrm>
            <a:off x="1578625" y="1602854"/>
            <a:ext cx="0" cy="64275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02367356-8C29-7D82-E050-5E9B248A2FDA}"/>
              </a:ext>
            </a:extLst>
          </p:cNvPr>
          <p:cNvCxnSpPr>
            <a:cxnSpLocks/>
          </p:cNvCxnSpPr>
          <p:nvPr/>
        </p:nvCxnSpPr>
        <p:spPr>
          <a:xfrm>
            <a:off x="1578625" y="5687827"/>
            <a:ext cx="0" cy="57610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F181145B-94B4-637B-C432-E6AA69CFCD25}"/>
              </a:ext>
            </a:extLst>
          </p:cNvPr>
          <p:cNvSpPr txBox="1"/>
          <p:nvPr/>
        </p:nvSpPr>
        <p:spPr>
          <a:xfrm>
            <a:off x="651640" y="3770819"/>
            <a:ext cx="40523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No deadline, binary priority list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E667460-8FDC-4791-D38E-D63A8F5CF2A9}"/>
              </a:ext>
            </a:extLst>
          </p:cNvPr>
          <p:cNvCxnSpPr>
            <a:cxnSpLocks/>
          </p:cNvCxnSpPr>
          <p:nvPr/>
        </p:nvCxnSpPr>
        <p:spPr>
          <a:xfrm>
            <a:off x="1568322" y="4839360"/>
            <a:ext cx="628742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BCB3F15-E8DB-16F0-9A54-A8EA0C11B539}"/>
              </a:ext>
            </a:extLst>
          </p:cNvPr>
          <p:cNvSpPr txBox="1"/>
          <p:nvPr/>
        </p:nvSpPr>
        <p:spPr>
          <a:xfrm>
            <a:off x="1276898" y="4559807"/>
            <a:ext cx="32733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0909B04-5457-3706-FB66-0D0A483F293E}"/>
                  </a:ext>
                </a:extLst>
              </p:cNvPr>
              <p:cNvSpPr txBox="1"/>
              <p:nvPr/>
            </p:nvSpPr>
            <p:spPr>
              <a:xfrm>
                <a:off x="7409664" y="4473799"/>
                <a:ext cx="489236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0909B04-5457-3706-FB66-0D0A483F29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9664" y="4473799"/>
                <a:ext cx="489236" cy="43088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DBAD2EE-B8F6-3AD9-0EBB-B8F636C24AA6}"/>
                  </a:ext>
                </a:extLst>
              </p:cNvPr>
              <p:cNvSpPr txBox="1"/>
              <p:nvPr/>
            </p:nvSpPr>
            <p:spPr>
              <a:xfrm>
                <a:off x="8696504" y="4244660"/>
                <a:ext cx="2853345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0.29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0.29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2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0.42</m:t>
                          </m:r>
                        </m:e>
                      </m:d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DBAD2EE-B8F6-3AD9-0EBB-B8F636C24A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6504" y="4244660"/>
                <a:ext cx="2853345" cy="43088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ectangle 22">
            <a:extLst>
              <a:ext uri="{FF2B5EF4-FFF2-40B4-BE49-F238E27FC236}">
                <a16:creationId xmlns:a16="http://schemas.microsoft.com/office/drawing/2014/main" id="{1331EAA2-F12A-1ED4-A009-CC8913EF938C}"/>
              </a:ext>
            </a:extLst>
          </p:cNvPr>
          <p:cNvSpPr/>
          <p:nvPr/>
        </p:nvSpPr>
        <p:spPr>
          <a:xfrm>
            <a:off x="1575835" y="4696045"/>
            <a:ext cx="5914743" cy="13435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3F1C7D3-07BE-A05D-89D9-70A105E83AD0}"/>
              </a:ext>
            </a:extLst>
          </p:cNvPr>
          <p:cNvSpPr/>
          <p:nvPr/>
        </p:nvSpPr>
        <p:spPr>
          <a:xfrm>
            <a:off x="3833391" y="4561862"/>
            <a:ext cx="3657600" cy="13435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429B138-3F3C-409A-E184-0A7CEC792EC7}"/>
              </a:ext>
            </a:extLst>
          </p:cNvPr>
          <p:cNvSpPr/>
          <p:nvPr/>
        </p:nvSpPr>
        <p:spPr>
          <a:xfrm>
            <a:off x="3832965" y="4429474"/>
            <a:ext cx="3657600" cy="13435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4D6AF028-E9D2-6EAE-3AC5-00E7ACE76A48}"/>
              </a:ext>
            </a:extLst>
          </p:cNvPr>
          <p:cNvCxnSpPr>
            <a:cxnSpLocks/>
          </p:cNvCxnSpPr>
          <p:nvPr/>
        </p:nvCxnSpPr>
        <p:spPr>
          <a:xfrm>
            <a:off x="1568322" y="4327939"/>
            <a:ext cx="0" cy="64275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048BCD4E-1A01-B61A-8842-07467206AC03}"/>
              </a:ext>
            </a:extLst>
          </p:cNvPr>
          <p:cNvCxnSpPr>
            <a:cxnSpLocks/>
          </p:cNvCxnSpPr>
          <p:nvPr/>
        </p:nvCxnSpPr>
        <p:spPr>
          <a:xfrm>
            <a:off x="3845278" y="4318497"/>
            <a:ext cx="0" cy="64275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42A74FA-F855-6101-EED6-8F71F2F31AE8}"/>
                  </a:ext>
                </a:extLst>
              </p:cNvPr>
              <p:cNvSpPr txBox="1"/>
              <p:nvPr/>
            </p:nvSpPr>
            <p:spPr>
              <a:xfrm>
                <a:off x="3758517" y="4769143"/>
                <a:ext cx="479106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42A74FA-F855-6101-EED6-8F71F2F31A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8517" y="4769143"/>
                <a:ext cx="479106" cy="43088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C1BF7B49-8D4E-91D6-F51B-D3933D060928}"/>
              </a:ext>
            </a:extLst>
          </p:cNvPr>
          <p:cNvCxnSpPr>
            <a:cxnSpLocks/>
          </p:cNvCxnSpPr>
          <p:nvPr/>
        </p:nvCxnSpPr>
        <p:spPr>
          <a:xfrm>
            <a:off x="7504854" y="5986970"/>
            <a:ext cx="0" cy="29314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9642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/>
      <p:bldP spid="63" grpId="0"/>
      <p:bldP spid="68" grpId="0"/>
      <p:bldP spid="69" grpId="0"/>
      <p:bldP spid="77" grpId="0"/>
      <p:bldP spid="78" grpId="0"/>
      <p:bldP spid="83" grpId="0"/>
      <p:bldP spid="84" grpId="0"/>
      <p:bldP spid="90" grpId="0"/>
      <p:bldP spid="91" grpId="0"/>
      <p:bldP spid="92" grpId="0"/>
      <p:bldP spid="18" grpId="0"/>
      <p:bldP spid="24" grpId="0" animBg="1"/>
      <p:bldP spid="25" grpId="0" animBg="1"/>
      <p:bldP spid="28" grpId="0" animBg="1"/>
      <p:bldP spid="32" grpId="0" animBg="1"/>
      <p:bldP spid="33" grpId="0" animBg="1"/>
      <p:bldP spid="15" grpId="0" animBg="1"/>
      <p:bldP spid="22" grpId="0" animBg="1"/>
      <p:bldP spid="27" grpId="0" animBg="1"/>
      <p:bldP spid="29" grpId="0" animBg="1"/>
      <p:bldP spid="6" grpId="0"/>
      <p:bldP spid="7" grpId="0"/>
      <p:bldP spid="8" grpId="0"/>
      <p:bldP spid="23" grpId="0" animBg="1"/>
      <p:bldP spid="38" grpId="0" animBg="1"/>
      <p:bldP spid="39" grpId="0" animBg="1"/>
      <p:bldP spid="4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81F6CC-4745-468E-93DC-BEAACFE71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Warm-up: Allocating the first item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CA8CA4-7D38-81BE-B676-8A7692EE10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No items are allocated yet, max min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)⇒</m:t>
                    </m:r>
                  </m:oMath>
                </a14:m>
                <a:r>
                  <a:rPr lang="en-US" dirty="0"/>
                  <a:t> allocate uniformly</a:t>
                </a:r>
              </a:p>
              <a:p>
                <a:r>
                  <a:rPr lang="en-US" dirty="0"/>
                  <a:t>Sorting slow to fast is a good idea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CA8CA4-7D38-81BE-B676-8A7692EE10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15" t="-21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831760BB-7999-176D-E4D1-34D5E8C99F98}"/>
              </a:ext>
            </a:extLst>
          </p:cNvPr>
          <p:cNvSpPr txBox="1"/>
          <p:nvPr/>
        </p:nvSpPr>
        <p:spPr>
          <a:xfrm>
            <a:off x="8590215" y="5127518"/>
            <a:ext cx="2952865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/>
              <a:t>doesn’t need a head-start over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F533397-EEFD-110C-BE44-5FDF7C15E252}"/>
                  </a:ext>
                </a:extLst>
              </p:cNvPr>
              <p:cNvSpPr txBox="1"/>
              <p:nvPr/>
            </p:nvSpPr>
            <p:spPr>
              <a:xfrm>
                <a:off x="5317264" y="3418962"/>
                <a:ext cx="527260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F533397-EEFD-110C-BE44-5FDF7C15E2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7264" y="3418962"/>
                <a:ext cx="527260" cy="430887"/>
              </a:xfrm>
              <a:prstGeom prst="rect">
                <a:avLst/>
              </a:prstGeom>
              <a:blipFill>
                <a:blip r:embed="rId4"/>
                <a:stretch>
                  <a:fillRect b="-84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63E4440-EDEA-FC69-A3D1-EDD8155C2757}"/>
                  </a:ext>
                </a:extLst>
              </p:cNvPr>
              <p:cNvSpPr txBox="1"/>
              <p:nvPr/>
            </p:nvSpPr>
            <p:spPr>
              <a:xfrm>
                <a:off x="3438853" y="3421752"/>
                <a:ext cx="520720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63E4440-EDEA-FC69-A3D1-EDD8155C27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8853" y="3421752"/>
                <a:ext cx="520720" cy="430887"/>
              </a:xfrm>
              <a:prstGeom prst="rect">
                <a:avLst/>
              </a:prstGeom>
              <a:blipFill>
                <a:blip r:embed="rId5"/>
                <a:stretch>
                  <a:fillRect b="-84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80ABA3D-6AF2-65C6-5E80-82DAEED2E84C}"/>
                  </a:ext>
                </a:extLst>
              </p:cNvPr>
              <p:cNvSpPr txBox="1"/>
              <p:nvPr/>
            </p:nvSpPr>
            <p:spPr>
              <a:xfrm>
                <a:off x="7185458" y="3418961"/>
                <a:ext cx="527260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80ABA3D-6AF2-65C6-5E80-82DAEED2E8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5458" y="3418961"/>
                <a:ext cx="527260" cy="430887"/>
              </a:xfrm>
              <a:prstGeom prst="rect">
                <a:avLst/>
              </a:prstGeom>
              <a:blipFill>
                <a:blip r:embed="rId6"/>
                <a:stretch>
                  <a:fillRect b="-84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4793402-0A97-D4D5-A9BF-C06E4B789E0B}"/>
                  </a:ext>
                </a:extLst>
              </p:cNvPr>
              <p:cNvSpPr txBox="1"/>
              <p:nvPr/>
            </p:nvSpPr>
            <p:spPr>
              <a:xfrm>
                <a:off x="3438853" y="4912075"/>
                <a:ext cx="520720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200" b="0" i="1" dirty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4793402-0A97-D4D5-A9BF-C06E4B789E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8853" y="4912075"/>
                <a:ext cx="520720" cy="430887"/>
              </a:xfrm>
              <a:prstGeom prst="rect">
                <a:avLst/>
              </a:prstGeom>
              <a:blipFill>
                <a:blip r:embed="rId7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3F3D4CB-61E9-1CBE-26D0-0471AE2896F1}"/>
                  </a:ext>
                </a:extLst>
              </p:cNvPr>
              <p:cNvSpPr txBox="1"/>
              <p:nvPr/>
            </p:nvSpPr>
            <p:spPr>
              <a:xfrm>
                <a:off x="5124449" y="4944023"/>
                <a:ext cx="976101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200" b="0" i="1" dirty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200" b="0" i="1" dirty="0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/4</m:t>
                      </m:r>
                    </m:oMath>
                  </m:oMathPara>
                </a14:m>
                <a:endParaRPr lang="en-US" sz="2200" b="0">
                  <a:solidFill>
                    <a:schemeClr val="accent5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sSub>
                        <m:sSubPr>
                          <m:ctrlPr>
                            <a:rPr lang="en-US" sz="22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2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2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/4</m:t>
                      </m:r>
                    </m:oMath>
                  </m:oMathPara>
                </a14:m>
                <a:endParaRPr lang="en-US" sz="220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3F3D4CB-61E9-1CBE-26D0-0471AE2896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4449" y="4944023"/>
                <a:ext cx="976101" cy="769441"/>
              </a:xfrm>
              <a:prstGeom prst="rect">
                <a:avLst/>
              </a:prstGeom>
              <a:blipFill>
                <a:blip r:embed="rId8"/>
                <a:stretch>
                  <a:fillRect b="-8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FA7E5EA-3766-52A3-B307-3448E2FD1744}"/>
                  </a:ext>
                </a:extLst>
              </p:cNvPr>
              <p:cNvSpPr txBox="1"/>
              <p:nvPr/>
            </p:nvSpPr>
            <p:spPr>
              <a:xfrm>
                <a:off x="6992643" y="4900617"/>
                <a:ext cx="1037207" cy="11079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200" b="0" i="1" dirty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200" b="0" i="1" dirty="0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/6</m:t>
                      </m:r>
                    </m:oMath>
                  </m:oMathPara>
                </a14:m>
                <a:endParaRPr lang="en-US" sz="2200" b="0">
                  <a:solidFill>
                    <a:schemeClr val="accent5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3</m:t>
                    </m:r>
                    <m:sSub>
                      <m:sSubPr>
                        <m:ctrlPr>
                          <a:rPr lang="en-US" sz="2200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200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/</m:t>
                    </m:r>
                  </m:oMath>
                </a14:m>
                <a:r>
                  <a:rPr lang="en-US" sz="2200">
                    <a:solidFill>
                      <a:schemeClr val="accent6">
                        <a:lumMod val="75000"/>
                      </a:schemeClr>
                    </a:solidFill>
                  </a:rPr>
                  <a:t>6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sSub>
                        <m:sSubPr>
                          <m:ctrlPr>
                            <a:rPr lang="en-US" sz="2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/6</m:t>
                      </m:r>
                    </m:oMath>
                  </m:oMathPara>
                </a14:m>
                <a:endParaRPr lang="en-US" sz="220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FA7E5EA-3766-52A3-B307-3448E2FD17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2643" y="4900617"/>
                <a:ext cx="1037207" cy="1107996"/>
              </a:xfrm>
              <a:prstGeom prst="rect">
                <a:avLst/>
              </a:prstGeom>
              <a:blipFill>
                <a:blip r:embed="rId9"/>
                <a:stretch>
                  <a:fillRect b="-54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Oval 24">
            <a:extLst>
              <a:ext uri="{FF2B5EF4-FFF2-40B4-BE49-F238E27FC236}">
                <a16:creationId xmlns:a16="http://schemas.microsoft.com/office/drawing/2014/main" id="{66F7228B-6FA8-1F83-BADD-1345199CCFA8}"/>
              </a:ext>
            </a:extLst>
          </p:cNvPr>
          <p:cNvSpPr/>
          <p:nvPr/>
        </p:nvSpPr>
        <p:spPr>
          <a:xfrm>
            <a:off x="8579386" y="5242220"/>
            <a:ext cx="393749" cy="39374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3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E27BCD45-6EE7-5A92-670E-1F841EA9574F}"/>
              </a:ext>
            </a:extLst>
          </p:cNvPr>
          <p:cNvSpPr/>
          <p:nvPr/>
        </p:nvSpPr>
        <p:spPr>
          <a:xfrm>
            <a:off x="11174195" y="5539707"/>
            <a:ext cx="393750" cy="39375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2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6A54E72-022B-352B-F332-0B1C80CAB96C}"/>
              </a:ext>
            </a:extLst>
          </p:cNvPr>
          <p:cNvCxnSpPr/>
          <p:nvPr/>
        </p:nvCxnSpPr>
        <p:spPr>
          <a:xfrm>
            <a:off x="5124449" y="5521831"/>
            <a:ext cx="976101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BCBCDF17-6325-0DD2-06B7-637AD605C2A5}"/>
              </a:ext>
            </a:extLst>
          </p:cNvPr>
          <p:cNvCxnSpPr>
            <a:cxnSpLocks/>
          </p:cNvCxnSpPr>
          <p:nvPr/>
        </p:nvCxnSpPr>
        <p:spPr>
          <a:xfrm>
            <a:off x="2774740" y="4390728"/>
            <a:ext cx="628742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8CBBDE0E-A709-A0F9-9663-81FBB6CD1937}"/>
              </a:ext>
            </a:extLst>
          </p:cNvPr>
          <p:cNvSpPr txBox="1"/>
          <p:nvPr/>
        </p:nvSpPr>
        <p:spPr>
          <a:xfrm>
            <a:off x="2483316" y="4126415"/>
            <a:ext cx="32733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251C0F1-82A9-9BFD-09AE-186D8717C036}"/>
                  </a:ext>
                </a:extLst>
              </p:cNvPr>
              <p:cNvSpPr txBox="1"/>
              <p:nvPr/>
            </p:nvSpPr>
            <p:spPr>
              <a:xfrm>
                <a:off x="6300059" y="4343334"/>
                <a:ext cx="485646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251C0F1-82A9-9BFD-09AE-186D8717C0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0059" y="4343334"/>
                <a:ext cx="485646" cy="43088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6BA3568-8F3D-5BCA-6986-1431593A1B81}"/>
                  </a:ext>
                </a:extLst>
              </p:cNvPr>
              <p:cNvSpPr txBox="1"/>
              <p:nvPr/>
            </p:nvSpPr>
            <p:spPr>
              <a:xfrm>
                <a:off x="4254266" y="4343334"/>
                <a:ext cx="479106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6BA3568-8F3D-5BCA-6986-1431593A1B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4266" y="4343334"/>
                <a:ext cx="479106" cy="43088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Rectangle 26">
            <a:extLst>
              <a:ext uri="{FF2B5EF4-FFF2-40B4-BE49-F238E27FC236}">
                <a16:creationId xmlns:a16="http://schemas.microsoft.com/office/drawing/2014/main" id="{91A28EE4-CD06-5E3E-C50D-84903CCE999D}"/>
              </a:ext>
            </a:extLst>
          </p:cNvPr>
          <p:cNvSpPr/>
          <p:nvPr/>
        </p:nvSpPr>
        <p:spPr>
          <a:xfrm>
            <a:off x="2781889" y="4240939"/>
            <a:ext cx="5914743" cy="134355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35F5DD9-FD05-E183-FD11-CA7AE6F50AA0}"/>
              </a:ext>
            </a:extLst>
          </p:cNvPr>
          <p:cNvSpPr/>
          <p:nvPr/>
        </p:nvSpPr>
        <p:spPr>
          <a:xfrm>
            <a:off x="6548273" y="3931518"/>
            <a:ext cx="2151117" cy="16774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1C31D56-D3C6-4D38-8125-4FC975E2DCEF}"/>
              </a:ext>
            </a:extLst>
          </p:cNvPr>
          <p:cNvSpPr/>
          <p:nvPr/>
        </p:nvSpPr>
        <p:spPr>
          <a:xfrm>
            <a:off x="4505013" y="4091813"/>
            <a:ext cx="4195738" cy="14801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CC848B1-A998-FD93-0D1E-0F3D4BDCFF91}"/>
              </a:ext>
            </a:extLst>
          </p:cNvPr>
          <p:cNvCxnSpPr>
            <a:cxnSpLocks/>
          </p:cNvCxnSpPr>
          <p:nvPr/>
        </p:nvCxnSpPr>
        <p:spPr>
          <a:xfrm>
            <a:off x="4503651" y="3871246"/>
            <a:ext cx="0" cy="64275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5D81FFC4-472C-3166-9F82-DC28F3B38DA3}"/>
              </a:ext>
            </a:extLst>
          </p:cNvPr>
          <p:cNvCxnSpPr>
            <a:cxnSpLocks/>
          </p:cNvCxnSpPr>
          <p:nvPr/>
        </p:nvCxnSpPr>
        <p:spPr>
          <a:xfrm>
            <a:off x="6542882" y="3871246"/>
            <a:ext cx="0" cy="64275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B10E41CD-081B-C546-B90C-9A3114C93E8F}"/>
              </a:ext>
            </a:extLst>
          </p:cNvPr>
          <p:cNvCxnSpPr>
            <a:cxnSpLocks/>
          </p:cNvCxnSpPr>
          <p:nvPr/>
        </p:nvCxnSpPr>
        <p:spPr>
          <a:xfrm>
            <a:off x="2774740" y="3961192"/>
            <a:ext cx="0" cy="57610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0677D757-F932-D2B3-A48F-DF5434881205}"/>
              </a:ext>
            </a:extLst>
          </p:cNvPr>
          <p:cNvSpPr/>
          <p:nvPr/>
        </p:nvSpPr>
        <p:spPr>
          <a:xfrm>
            <a:off x="4832920" y="2410097"/>
            <a:ext cx="583933" cy="58393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1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3747D82D-9EEE-304C-0289-62353AE6AE58}"/>
              </a:ext>
            </a:extLst>
          </p:cNvPr>
          <p:cNvSpPr/>
          <p:nvPr/>
        </p:nvSpPr>
        <p:spPr>
          <a:xfrm>
            <a:off x="5516701" y="2410097"/>
            <a:ext cx="583933" cy="583933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2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D071D9D5-E346-B229-72B1-4E7B22036C13}"/>
              </a:ext>
            </a:extLst>
          </p:cNvPr>
          <p:cNvSpPr/>
          <p:nvPr/>
        </p:nvSpPr>
        <p:spPr>
          <a:xfrm>
            <a:off x="6193492" y="2410096"/>
            <a:ext cx="583933" cy="583933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C577BBD-0CAB-0904-6E81-7B28535F831C}"/>
                  </a:ext>
                </a:extLst>
              </p:cNvPr>
              <p:cNvSpPr txBox="1"/>
              <p:nvPr/>
            </p:nvSpPr>
            <p:spPr>
              <a:xfrm>
                <a:off x="2533636" y="2440452"/>
                <a:ext cx="229928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3 agents,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C577BBD-0CAB-0904-6E81-7B28535F83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3636" y="2440452"/>
                <a:ext cx="2299284" cy="523220"/>
              </a:xfrm>
              <a:prstGeom prst="rect">
                <a:avLst/>
              </a:prstGeom>
              <a:blipFill>
                <a:blip r:embed="rId12"/>
                <a:stretch>
                  <a:fillRect l="-5570" t="-10465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Rectangle 36">
            <a:extLst>
              <a:ext uri="{FF2B5EF4-FFF2-40B4-BE49-F238E27FC236}">
                <a16:creationId xmlns:a16="http://schemas.microsoft.com/office/drawing/2014/main" id="{581A9EA5-9DC1-8672-51BE-ED080A17AC67}"/>
              </a:ext>
            </a:extLst>
          </p:cNvPr>
          <p:cNvSpPr/>
          <p:nvPr/>
        </p:nvSpPr>
        <p:spPr>
          <a:xfrm>
            <a:off x="6992643" y="5303060"/>
            <a:ext cx="1037207" cy="67986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1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9" grpId="0"/>
      <p:bldP spid="20" grpId="0"/>
      <p:bldP spid="21" grpId="0"/>
      <p:bldP spid="22" grpId="0"/>
      <p:bldP spid="23" grpId="0"/>
      <p:bldP spid="24" grpId="0"/>
      <p:bldP spid="25" grpId="0" animBg="1"/>
      <p:bldP spid="26" grpId="0" animBg="1"/>
      <p:bldP spid="5" grpId="0"/>
      <p:bldP spid="11" grpId="0"/>
      <p:bldP spid="15" grpId="0"/>
      <p:bldP spid="27" grpId="0" animBg="1"/>
      <p:bldP spid="28" grpId="0" animBg="1"/>
      <p:bldP spid="29" grpId="0" animBg="1"/>
      <p:bldP spid="33" grpId="0" animBg="1"/>
      <p:bldP spid="34" grpId="0" animBg="1"/>
      <p:bldP spid="35" grpId="0" animBg="1"/>
      <p:bldP spid="36" grpId="0"/>
      <p:bldP spid="3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81F6CC-4745-468E-93DC-BEAACFE71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6"/>
            <a:ext cx="10974859" cy="757822"/>
          </a:xfrm>
        </p:spPr>
        <p:txBody>
          <a:bodyPr>
            <a:normAutofit/>
          </a:bodyPr>
          <a:lstStyle/>
          <a:p>
            <a:r>
              <a:rPr lang="en-US" dirty="0"/>
              <a:t>A simple priority index for optimal priority lists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CA8CA4-7D38-81BE-B676-8A7692EE10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267326"/>
                <a:ext cx="10888744" cy="5225548"/>
              </a:xfrm>
            </p:spPr>
            <p:txBody>
              <a:bodyPr>
                <a:normAutofit/>
              </a:bodyPr>
              <a:lstStyle/>
              <a:p>
                <a:r>
                  <a:rPr lang="en-US" sz="3200" dirty="0"/>
                  <a:t>Speed: response rates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3200" dirty="0"/>
              </a:p>
              <a:p>
                <a:r>
                  <a:rPr lang="en-US" sz="3200" dirty="0"/>
                  <a:t>Historical allocation: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min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{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|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}</m:t>
                        </m:r>
                      </m:e>
                    </m:func>
                  </m:oMath>
                </a14:m>
                <a:r>
                  <a:rPr lang="en-US" dirty="0"/>
                  <a:t>   </a:t>
                </a:r>
                <a:r>
                  <a:rPr lang="en-US" i="1" dirty="0"/>
                  <a:t>(how far behind?)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sz="1400" dirty="0"/>
              </a:p>
              <a:p>
                <a:r>
                  <a:rPr lang="en-US" dirty="0"/>
                  <a:t>Slow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b="0" dirty="0"/>
                  <a:t> small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b="0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large ratio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high priority</a:t>
                </a:r>
              </a:p>
              <a:p>
                <a:r>
                  <a:rPr lang="en-US" dirty="0"/>
                  <a:t>Little prior allocations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large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large ratio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high priority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CA8CA4-7D38-81BE-B676-8A7692EE10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267326"/>
                <a:ext cx="10888744" cy="5225548"/>
              </a:xfrm>
              <a:blipFill>
                <a:blip r:embed="rId3"/>
                <a:stretch>
                  <a:fillRect l="-1288" t="-23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38631EB-0DEB-7A56-6BB9-2CFC63BB855D}"/>
                  </a:ext>
                </a:extLst>
              </p:cNvPr>
              <p:cNvSpPr txBox="1"/>
              <p:nvPr/>
            </p:nvSpPr>
            <p:spPr>
              <a:xfrm>
                <a:off x="966627" y="4424673"/>
                <a:ext cx="10258746" cy="585097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  <a:alpha val="69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en-US" sz="3200" dirty="0"/>
                  <a:t>Prioritize recipients by decreasing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𝑧</m:t>
                        </m:r>
                      </m:sup>
                    </m:sSubSup>
                    <m:r>
                      <a:rPr lang="en-US" sz="3200" i="1">
                        <a:latin typeface="Cambria Math" panose="02040503050406030204" pitchFamily="18" charset="0"/>
                      </a:rPr>
                      <m:t>/</m:t>
                    </m:r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38631EB-0DEB-7A56-6BB9-2CFC63BB85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627" y="4424673"/>
                <a:ext cx="10258746" cy="585097"/>
              </a:xfrm>
              <a:prstGeom prst="rect">
                <a:avLst/>
              </a:prstGeom>
              <a:blipFill>
                <a:blip r:embed="rId4"/>
                <a:stretch>
                  <a:fillRect t="-12500" b="-34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6692271-81E6-CEFD-D87B-220CCAB86D51}"/>
              </a:ext>
            </a:extLst>
          </p:cNvPr>
          <p:cNvCxnSpPr>
            <a:cxnSpLocks/>
          </p:cNvCxnSpPr>
          <p:nvPr/>
        </p:nvCxnSpPr>
        <p:spPr>
          <a:xfrm>
            <a:off x="4333459" y="2862473"/>
            <a:ext cx="0" cy="97403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29F3BF7-4CE8-1DBD-BBFC-8AD545440E88}"/>
              </a:ext>
            </a:extLst>
          </p:cNvPr>
          <p:cNvCxnSpPr>
            <a:cxnSpLocks/>
          </p:cNvCxnSpPr>
          <p:nvPr/>
        </p:nvCxnSpPr>
        <p:spPr>
          <a:xfrm flipH="1">
            <a:off x="4333459" y="3825013"/>
            <a:ext cx="4611756" cy="1149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68F6518-DF4E-E7BB-017D-7E69A14387B9}"/>
              </a:ext>
            </a:extLst>
          </p:cNvPr>
          <p:cNvCxnSpPr>
            <a:cxnSpLocks/>
          </p:cNvCxnSpPr>
          <p:nvPr/>
        </p:nvCxnSpPr>
        <p:spPr>
          <a:xfrm>
            <a:off x="4134676" y="2961865"/>
            <a:ext cx="4810539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87A90E0-04DB-C3FD-CB67-49A2C3B0E1E9}"/>
                  </a:ext>
                </a:extLst>
              </p:cNvPr>
              <p:cNvSpPr txBox="1"/>
              <p:nvPr/>
            </p:nvSpPr>
            <p:spPr>
              <a:xfrm>
                <a:off x="1706444" y="2495402"/>
                <a:ext cx="288848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:r>
                  <a:rPr lang="en-US" dirty="0"/>
                  <a:t>Valuation: weight received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dirty="0"/>
                        <m:t>Target</m:t>
                      </m:r>
                      <m:r>
                        <m:rPr>
                          <m:nor/>
                        </m:rPr>
                        <a:rPr lang="en-US" dirty="0"/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=10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87A90E0-04DB-C3FD-CB67-49A2C3B0E1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6444" y="2495402"/>
                <a:ext cx="2888483" cy="646331"/>
              </a:xfrm>
              <a:prstGeom prst="rect">
                <a:avLst/>
              </a:prstGeom>
              <a:blipFill>
                <a:blip r:embed="rId5"/>
                <a:stretch>
                  <a:fillRect l="-1899" t="-4717" b="-47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ectangle 21">
            <a:extLst>
              <a:ext uri="{FF2B5EF4-FFF2-40B4-BE49-F238E27FC236}">
                <a16:creationId xmlns:a16="http://schemas.microsoft.com/office/drawing/2014/main" id="{461160CB-3813-645D-2042-66F69A260085}"/>
              </a:ext>
            </a:extLst>
          </p:cNvPr>
          <p:cNvSpPr/>
          <p:nvPr/>
        </p:nvSpPr>
        <p:spPr>
          <a:xfrm>
            <a:off x="5029198" y="3458821"/>
            <a:ext cx="367743" cy="36772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6FF3B66-3860-6AFE-559F-C4086909627E}"/>
              </a:ext>
            </a:extLst>
          </p:cNvPr>
          <p:cNvSpPr/>
          <p:nvPr/>
        </p:nvSpPr>
        <p:spPr>
          <a:xfrm>
            <a:off x="5908807" y="2961864"/>
            <a:ext cx="367743" cy="86314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0CB515F-02E4-2677-4FAC-EAF9CA5EACE9}"/>
              </a:ext>
            </a:extLst>
          </p:cNvPr>
          <p:cNvSpPr/>
          <p:nvPr/>
        </p:nvSpPr>
        <p:spPr>
          <a:xfrm>
            <a:off x="6887188" y="3235564"/>
            <a:ext cx="367743" cy="590226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2843494-1F2D-2AC5-AF95-7EF46AC94B17}"/>
              </a:ext>
            </a:extLst>
          </p:cNvPr>
          <p:cNvSpPr/>
          <p:nvPr/>
        </p:nvSpPr>
        <p:spPr>
          <a:xfrm>
            <a:off x="7997905" y="2673629"/>
            <a:ext cx="367743" cy="115216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4D6D3A3-7B75-D226-1665-B377CA31DF8C}"/>
              </a:ext>
            </a:extLst>
          </p:cNvPr>
          <p:cNvSpPr txBox="1"/>
          <p:nvPr/>
        </p:nvSpPr>
        <p:spPr>
          <a:xfrm>
            <a:off x="7972424" y="3076035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14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97B5A60-F42A-AD9A-9DD1-AA19550DD55F}"/>
              </a:ext>
            </a:extLst>
          </p:cNvPr>
          <p:cNvSpPr txBox="1"/>
          <p:nvPr/>
        </p:nvSpPr>
        <p:spPr>
          <a:xfrm>
            <a:off x="5881787" y="3198826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8EED37A-4146-9F09-F6C0-E698ADB54C6B}"/>
              </a:ext>
            </a:extLst>
          </p:cNvPr>
          <p:cNvSpPr txBox="1"/>
          <p:nvPr/>
        </p:nvSpPr>
        <p:spPr>
          <a:xfrm>
            <a:off x="6918031" y="334601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5B68E0D-BBFC-9BE2-A61C-39C2E5E18F22}"/>
              </a:ext>
            </a:extLst>
          </p:cNvPr>
          <p:cNvSpPr txBox="1"/>
          <p:nvPr/>
        </p:nvSpPr>
        <p:spPr>
          <a:xfrm>
            <a:off x="5062226" y="346717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083E33B-483C-3524-BCA1-79FDD90BD73D}"/>
                  </a:ext>
                </a:extLst>
              </p:cNvPr>
              <p:cNvSpPr txBox="1"/>
              <p:nvPr/>
            </p:nvSpPr>
            <p:spPr>
              <a:xfrm>
                <a:off x="3817221" y="3794311"/>
                <a:ext cx="458048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                0.6             0               0.3                  0</a:t>
                </a: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083E33B-483C-3524-BCA1-79FDD90BD7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7221" y="3794311"/>
                <a:ext cx="4580485" cy="369332"/>
              </a:xfrm>
              <a:prstGeom prst="rect">
                <a:avLst/>
              </a:prstGeom>
              <a:blipFill>
                <a:blip r:embed="rId6"/>
                <a:stretch>
                  <a:fillRect t="-8197" r="-133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4855F1D-E42D-9D88-B569-BE67E3EA7345}"/>
              </a:ext>
            </a:extLst>
          </p:cNvPr>
          <p:cNvCxnSpPr>
            <a:endCxn id="32" idx="0"/>
          </p:cNvCxnSpPr>
          <p:nvPr/>
        </p:nvCxnSpPr>
        <p:spPr>
          <a:xfrm>
            <a:off x="5213069" y="2961864"/>
            <a:ext cx="1" cy="496957"/>
          </a:xfrm>
          <a:prstGeom prst="straightConnector1">
            <a:avLst/>
          </a:prstGeom>
          <a:ln>
            <a:solidFill>
              <a:srgbClr val="C0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0A3560F-CC31-9340-B38B-23A9B4D68158}"/>
              </a:ext>
            </a:extLst>
          </p:cNvPr>
          <p:cNvCxnSpPr>
            <a:cxnSpLocks/>
          </p:cNvCxnSpPr>
          <p:nvPr/>
        </p:nvCxnSpPr>
        <p:spPr>
          <a:xfrm>
            <a:off x="7065658" y="2961864"/>
            <a:ext cx="0" cy="262983"/>
          </a:xfrm>
          <a:prstGeom prst="straightConnector1">
            <a:avLst/>
          </a:prstGeom>
          <a:ln>
            <a:solidFill>
              <a:srgbClr val="C0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DD765FA5-8D65-32CE-4891-24C28CA440C2}"/>
              </a:ext>
            </a:extLst>
          </p:cNvPr>
          <p:cNvSpPr txBox="1"/>
          <p:nvPr/>
        </p:nvSpPr>
        <p:spPr>
          <a:xfrm>
            <a:off x="1998887" y="2775103"/>
            <a:ext cx="21325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</a:p>
          <a:p>
            <a:r>
              <a:rPr lang="en-US" dirty="0"/>
              <a:t>New item: weight 10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82EC2A09-2F8A-1AB2-799C-E0F0F94B9989}"/>
                  </a:ext>
                </a:extLst>
              </p:cNvPr>
              <p:cNvSpPr txBox="1"/>
              <p:nvPr/>
            </p:nvSpPr>
            <p:spPr>
              <a:xfrm>
                <a:off x="5142792" y="3024184"/>
                <a:ext cx="34496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82EC2A09-2F8A-1AB2-799C-E0F0F94B99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2792" y="3024184"/>
                <a:ext cx="344966" cy="3385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DA771E0A-4EC9-93AD-B93D-D33C3A8563D4}"/>
                  </a:ext>
                </a:extLst>
              </p:cNvPr>
              <p:cNvSpPr txBox="1"/>
              <p:nvPr/>
            </p:nvSpPr>
            <p:spPr>
              <a:xfrm>
                <a:off x="7001593" y="2917862"/>
                <a:ext cx="34496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DA771E0A-4EC9-93AD-B93D-D33C3A8563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1593" y="2917862"/>
                <a:ext cx="344966" cy="33855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3EDEA9D-4A22-6476-DDFD-CD3E0D6D35AE}"/>
                  </a:ext>
                </a:extLst>
              </p:cNvPr>
              <p:cNvSpPr txBox="1"/>
              <p:nvPr/>
            </p:nvSpPr>
            <p:spPr>
              <a:xfrm>
                <a:off x="10230341" y="5104990"/>
                <a:ext cx="224691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accent5"/>
                    </a:solidFill>
                  </a:rPr>
                  <a:t>need / rate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>
                    <a:solidFill>
                      <a:schemeClr val="accent5"/>
                    </a:solidFill>
                  </a:rPr>
                  <a:t> how long you need</a:t>
                </a: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3EDEA9D-4A22-6476-DDFD-CD3E0D6D35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30341" y="5104990"/>
                <a:ext cx="2246918" cy="646331"/>
              </a:xfrm>
              <a:prstGeom prst="rect">
                <a:avLst/>
              </a:prstGeom>
              <a:blipFill>
                <a:blip r:embed="rId9"/>
                <a:stretch>
                  <a:fillRect l="-2168"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7727E3ED-365C-F140-F2BF-FD342F07EEB8}"/>
              </a:ext>
            </a:extLst>
          </p:cNvPr>
          <p:cNvCxnSpPr>
            <a:cxnSpLocks/>
          </p:cNvCxnSpPr>
          <p:nvPr/>
        </p:nvCxnSpPr>
        <p:spPr>
          <a:xfrm rot="10800000">
            <a:off x="8874177" y="5009770"/>
            <a:ext cx="1229196" cy="418386"/>
          </a:xfrm>
          <a:prstGeom prst="bentConnector3">
            <a:avLst>
              <a:gd name="adj1" fmla="val 99390"/>
            </a:avLst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0487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1" grpId="0"/>
      <p:bldP spid="22" grpId="0" animBg="1"/>
      <p:bldP spid="23" grpId="0" animBg="1"/>
      <p:bldP spid="24" grpId="0" animBg="1"/>
      <p:bldP spid="25" grpId="0" animBg="1"/>
      <p:bldP spid="29" grpId="0"/>
      <p:bldP spid="30" grpId="0"/>
      <p:bldP spid="31" grpId="0"/>
      <p:bldP spid="32" grpId="0"/>
      <p:bldP spid="33" grpId="0"/>
      <p:bldP spid="39" grpId="0"/>
      <p:bldP spid="40" grpId="0"/>
      <p:bldP spid="41" grpId="0"/>
      <p:bldP spid="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81F6CC-4745-468E-93DC-BEAACFE71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priority lists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CA8CA4-7D38-81BE-B676-8A7692EE10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Assume recipients are indexed by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sz="2800" dirty="0"/>
                  <a:t>, which sorts by decreasing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𝑧</m:t>
                        </m:r>
                      </m:sup>
                    </m:sSubSup>
                    <m:r>
                      <a:rPr lang="en-US" sz="2800" i="1">
                        <a:latin typeface="Cambria Math" panose="02040503050406030204" pitchFamily="18" charset="0"/>
                      </a:rPr>
                      <m:t>/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CA8CA4-7D38-81BE-B676-8A7692EE10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15" t="-21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C8C70AA-96CB-E5B8-2253-BFB9CF22C419}"/>
                  </a:ext>
                </a:extLst>
              </p:cNvPr>
              <p:cNvSpPr txBox="1"/>
              <p:nvPr/>
            </p:nvSpPr>
            <p:spPr>
              <a:xfrm>
                <a:off x="1097595" y="1987380"/>
                <a:ext cx="9767438" cy="2046971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  <a:alpha val="69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sz="2400" dirty="0"/>
                  <a:t>Lemma. Given BPL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b="0" dirty="0"/>
                  <a:t>, if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400" b="0" dirty="0"/>
                  <a:t> is not a prefix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b="0" dirty="0"/>
                  <a:t> you can 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⊂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⊂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2400" b="0" dirty="0"/>
                  <a:t> so that the schedules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sz="2400" b="0" dirty="0"/>
                  <a:t> and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[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,(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′)]</m:t>
                    </m:r>
                  </m:oMath>
                </a14:m>
                <a:r>
                  <a:rPr lang="en-US" sz="2400" b="0" dirty="0"/>
                  <a:t> have:</a:t>
                </a:r>
              </a:p>
              <a:p>
                <a:pPr marL="342900" indent="-3429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2400" dirty="0"/>
                  <a:t>Equal P(donation claimed by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b="0" dirty="0"/>
              </a:p>
              <a:p>
                <a:pPr marL="342900" indent="-3429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∀</m:t>
                    </m:r>
                  </m:oMath>
                </a14:m>
                <a:r>
                  <a:rPr lang="en-US" sz="2400" b="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∉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∖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2400" dirty="0"/>
              </a:p>
              <a:p>
                <a:pPr marL="342900" indent="-3429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endParaRPr lang="en-US" sz="1600" b="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C8C70AA-96CB-E5B8-2253-BFB9CF22C4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595" y="1987380"/>
                <a:ext cx="9767438" cy="2046971"/>
              </a:xfrm>
              <a:prstGeom prst="rect">
                <a:avLst/>
              </a:prstGeom>
              <a:blipFill>
                <a:blip r:embed="rId4"/>
                <a:stretch>
                  <a:fillRect l="-936"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64984EC-F7CF-8E85-505D-E1C8AD9DA0CA}"/>
              </a:ext>
            </a:extLst>
          </p:cNvPr>
          <p:cNvCxnSpPr>
            <a:cxnSpLocks/>
          </p:cNvCxnSpPr>
          <p:nvPr/>
        </p:nvCxnSpPr>
        <p:spPr>
          <a:xfrm>
            <a:off x="5490641" y="3249238"/>
            <a:ext cx="4987410" cy="362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460AE5C-A5BF-0D19-88CF-5D88D061E5D6}"/>
              </a:ext>
            </a:extLst>
          </p:cNvPr>
          <p:cNvCxnSpPr>
            <a:cxnSpLocks/>
          </p:cNvCxnSpPr>
          <p:nvPr/>
        </p:nvCxnSpPr>
        <p:spPr>
          <a:xfrm>
            <a:off x="5490641" y="3783187"/>
            <a:ext cx="4987410" cy="362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DC919C2-8687-9478-BF00-40442AEF9FB3}"/>
              </a:ext>
            </a:extLst>
          </p:cNvPr>
          <p:cNvCxnSpPr>
            <a:cxnSpLocks/>
          </p:cNvCxnSpPr>
          <p:nvPr/>
        </p:nvCxnSpPr>
        <p:spPr>
          <a:xfrm>
            <a:off x="10318855" y="3150178"/>
            <a:ext cx="0" cy="1845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9BA51A0-9F38-3A40-22BB-037DA2D35C77}"/>
                  </a:ext>
                </a:extLst>
              </p:cNvPr>
              <p:cNvSpPr txBox="1"/>
              <p:nvPr/>
            </p:nvSpPr>
            <p:spPr>
              <a:xfrm>
                <a:off x="10058478" y="2840737"/>
                <a:ext cx="366254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9BA51A0-9F38-3A40-22BB-037DA2D35C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8478" y="2840737"/>
                <a:ext cx="366254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AD05EA5-3480-658D-935B-CA028DD86F35}"/>
                  </a:ext>
                </a:extLst>
              </p:cNvPr>
              <p:cNvSpPr txBox="1"/>
              <p:nvPr/>
            </p:nvSpPr>
            <p:spPr>
              <a:xfrm>
                <a:off x="10058478" y="3410783"/>
                <a:ext cx="366254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AD05EA5-3480-658D-935B-CA028DD86F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8478" y="3410783"/>
                <a:ext cx="366254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BCCFA1A7-8AA1-1DDB-9B6F-E462E41F7B71}"/>
              </a:ext>
            </a:extLst>
          </p:cNvPr>
          <p:cNvCxnSpPr>
            <a:cxnSpLocks/>
          </p:cNvCxnSpPr>
          <p:nvPr/>
        </p:nvCxnSpPr>
        <p:spPr>
          <a:xfrm>
            <a:off x="10318855" y="3690902"/>
            <a:ext cx="0" cy="1845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126FA67-4AC0-909E-2DED-7FC02F79B4DE}"/>
              </a:ext>
            </a:extLst>
          </p:cNvPr>
          <p:cNvCxnSpPr>
            <a:cxnSpLocks/>
          </p:cNvCxnSpPr>
          <p:nvPr/>
        </p:nvCxnSpPr>
        <p:spPr>
          <a:xfrm>
            <a:off x="8543395" y="3690902"/>
            <a:ext cx="0" cy="1845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BBC5932-919A-A72A-FC1A-10222C6A4B40}"/>
                  </a:ext>
                </a:extLst>
              </p:cNvPr>
              <p:cNvSpPr txBox="1"/>
              <p:nvPr/>
            </p:nvSpPr>
            <p:spPr>
              <a:xfrm>
                <a:off x="8424315" y="3397238"/>
                <a:ext cx="431528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BBC5932-919A-A72A-FC1A-10222C6A4B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4315" y="3397238"/>
                <a:ext cx="431528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EE2DB26-20ED-031A-C71D-86909F61B5AC}"/>
                  </a:ext>
                </a:extLst>
              </p:cNvPr>
              <p:cNvSpPr txBox="1"/>
              <p:nvPr/>
            </p:nvSpPr>
            <p:spPr>
              <a:xfrm>
                <a:off x="7768582" y="2840737"/>
                <a:ext cx="403380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EE2DB26-20ED-031A-C71D-86909F61B5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8582" y="2840737"/>
                <a:ext cx="403380" cy="43088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B599179-84EF-9110-4945-256C99FBAF48}"/>
                  </a:ext>
                </a:extLst>
              </p:cNvPr>
              <p:cNvSpPr txBox="1"/>
              <p:nvPr/>
            </p:nvSpPr>
            <p:spPr>
              <a:xfrm>
                <a:off x="6886173" y="3352299"/>
                <a:ext cx="509306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B599179-84EF-9110-4945-256C99FBAF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6173" y="3352299"/>
                <a:ext cx="509306" cy="43088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EBF896C-CBB2-85B3-CBA5-DF751D60AAF3}"/>
                  </a:ext>
                </a:extLst>
              </p:cNvPr>
              <p:cNvSpPr txBox="1"/>
              <p:nvPr/>
            </p:nvSpPr>
            <p:spPr>
              <a:xfrm>
                <a:off x="9210004" y="3397237"/>
                <a:ext cx="515847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EBF896C-CBB2-85B3-CBA5-DF751D60AA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10004" y="3397237"/>
                <a:ext cx="515847" cy="43088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009EFD3-C9C1-F04B-457B-0E2E86AEA25F}"/>
              </a:ext>
            </a:extLst>
          </p:cNvPr>
          <p:cNvCxnSpPr>
            <a:cxnSpLocks/>
          </p:cNvCxnSpPr>
          <p:nvPr/>
        </p:nvCxnSpPr>
        <p:spPr>
          <a:xfrm>
            <a:off x="2091344" y="5012022"/>
            <a:ext cx="758694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0DC276F-08F6-08D2-546C-D247C18C7997}"/>
              </a:ext>
            </a:extLst>
          </p:cNvPr>
          <p:cNvCxnSpPr>
            <a:cxnSpLocks/>
          </p:cNvCxnSpPr>
          <p:nvPr/>
        </p:nvCxnSpPr>
        <p:spPr>
          <a:xfrm>
            <a:off x="6919558" y="4912962"/>
            <a:ext cx="0" cy="1845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8288DD9-3910-9F06-87ED-3E9A72373626}"/>
                  </a:ext>
                </a:extLst>
              </p:cNvPr>
              <p:cNvSpPr txBox="1"/>
              <p:nvPr/>
            </p:nvSpPr>
            <p:spPr>
              <a:xfrm>
                <a:off x="6659181" y="4603521"/>
                <a:ext cx="366254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8288DD9-3910-9F06-87ED-3E9A723736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9181" y="4603521"/>
                <a:ext cx="366254" cy="43088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87EC3B8-1463-9FD5-8109-195ED3E8C32C}"/>
                  </a:ext>
                </a:extLst>
              </p:cNvPr>
              <p:cNvSpPr txBox="1"/>
              <p:nvPr/>
            </p:nvSpPr>
            <p:spPr>
              <a:xfrm>
                <a:off x="3707384" y="4163278"/>
                <a:ext cx="403380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87EC3B8-1463-9FD5-8109-195ED3E8C3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7384" y="4163278"/>
                <a:ext cx="403380" cy="43088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Oval 12">
            <a:extLst>
              <a:ext uri="{FF2B5EF4-FFF2-40B4-BE49-F238E27FC236}">
                <a16:creationId xmlns:a16="http://schemas.microsoft.com/office/drawing/2014/main" id="{6E288CAE-EFC8-DACD-1490-9E3272942939}"/>
              </a:ext>
            </a:extLst>
          </p:cNvPr>
          <p:cNvSpPr/>
          <p:nvPr/>
        </p:nvSpPr>
        <p:spPr>
          <a:xfrm>
            <a:off x="3389446" y="4631447"/>
            <a:ext cx="316608" cy="31660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1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7829061-8C94-319A-7D3C-703950347BFE}"/>
              </a:ext>
            </a:extLst>
          </p:cNvPr>
          <p:cNvSpPr/>
          <p:nvPr/>
        </p:nvSpPr>
        <p:spPr>
          <a:xfrm>
            <a:off x="3772328" y="4630260"/>
            <a:ext cx="316608" cy="31660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2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649658D-018B-125C-AFF9-F2BED3B489EC}"/>
              </a:ext>
            </a:extLst>
          </p:cNvPr>
          <p:cNvSpPr/>
          <p:nvPr/>
        </p:nvSpPr>
        <p:spPr>
          <a:xfrm>
            <a:off x="7964080" y="4631446"/>
            <a:ext cx="316608" cy="316608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3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FDE0679-6471-6E5D-E8D7-77A0FFD6F3A4}"/>
              </a:ext>
            </a:extLst>
          </p:cNvPr>
          <p:cNvSpPr/>
          <p:nvPr/>
        </p:nvSpPr>
        <p:spPr>
          <a:xfrm>
            <a:off x="4124656" y="4636719"/>
            <a:ext cx="316608" cy="31660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4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1A850FD-D190-0FAB-9B15-8F4D1B1FBDA5}"/>
              </a:ext>
            </a:extLst>
          </p:cNvPr>
          <p:cNvCxnSpPr>
            <a:cxnSpLocks/>
          </p:cNvCxnSpPr>
          <p:nvPr/>
        </p:nvCxnSpPr>
        <p:spPr>
          <a:xfrm>
            <a:off x="2132417" y="5762039"/>
            <a:ext cx="758694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8203A5B-30B3-1274-179C-14CAA0C48549}"/>
              </a:ext>
            </a:extLst>
          </p:cNvPr>
          <p:cNvCxnSpPr>
            <a:cxnSpLocks/>
          </p:cNvCxnSpPr>
          <p:nvPr/>
        </p:nvCxnSpPr>
        <p:spPr>
          <a:xfrm>
            <a:off x="6960631" y="5662979"/>
            <a:ext cx="0" cy="1845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E94A969-A5D2-A1C4-8DAB-024309DE41A9}"/>
                  </a:ext>
                </a:extLst>
              </p:cNvPr>
              <p:cNvSpPr txBox="1"/>
              <p:nvPr/>
            </p:nvSpPr>
            <p:spPr>
              <a:xfrm>
                <a:off x="6700254" y="5353538"/>
                <a:ext cx="366254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E94A969-A5D2-A1C4-8DAB-024309DE41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0254" y="5353538"/>
                <a:ext cx="366254" cy="43088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B2E9AD2-E32B-D50D-DE7A-EF229E93648F}"/>
              </a:ext>
            </a:extLst>
          </p:cNvPr>
          <p:cNvCxnSpPr>
            <a:cxnSpLocks/>
          </p:cNvCxnSpPr>
          <p:nvPr/>
        </p:nvCxnSpPr>
        <p:spPr>
          <a:xfrm>
            <a:off x="4717745" y="5670702"/>
            <a:ext cx="0" cy="1845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F334847-9722-BE77-93E5-3FE7DDA678B3}"/>
                  </a:ext>
                </a:extLst>
              </p:cNvPr>
              <p:cNvSpPr txBox="1"/>
              <p:nvPr/>
            </p:nvSpPr>
            <p:spPr>
              <a:xfrm>
                <a:off x="4598665" y="5377038"/>
                <a:ext cx="431528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F334847-9722-BE77-93E5-3FE7DDA678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8665" y="5377038"/>
                <a:ext cx="431528" cy="43088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Oval 38">
            <a:extLst>
              <a:ext uri="{FF2B5EF4-FFF2-40B4-BE49-F238E27FC236}">
                <a16:creationId xmlns:a16="http://schemas.microsoft.com/office/drawing/2014/main" id="{6C9E24F6-998D-3B6C-C590-195BC47C6E6B}"/>
              </a:ext>
            </a:extLst>
          </p:cNvPr>
          <p:cNvSpPr/>
          <p:nvPr/>
        </p:nvSpPr>
        <p:spPr>
          <a:xfrm>
            <a:off x="7269526" y="4631446"/>
            <a:ext cx="316608" cy="31660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1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CA31FF4D-6513-578E-8C19-CB64A3FEAC1F}"/>
              </a:ext>
            </a:extLst>
          </p:cNvPr>
          <p:cNvSpPr/>
          <p:nvPr/>
        </p:nvSpPr>
        <p:spPr>
          <a:xfrm>
            <a:off x="7616803" y="4631446"/>
            <a:ext cx="316608" cy="31660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2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D17C8138-EF2F-76E1-6442-76B2187BDAFE}"/>
              </a:ext>
            </a:extLst>
          </p:cNvPr>
          <p:cNvSpPr/>
          <p:nvPr/>
        </p:nvSpPr>
        <p:spPr>
          <a:xfrm>
            <a:off x="8306931" y="4623225"/>
            <a:ext cx="316608" cy="31660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4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3B489095-AB91-AE94-2484-5E55CAB1D99A}"/>
              </a:ext>
            </a:extLst>
          </p:cNvPr>
          <p:cNvSpPr/>
          <p:nvPr/>
        </p:nvSpPr>
        <p:spPr>
          <a:xfrm>
            <a:off x="2929864" y="5374617"/>
            <a:ext cx="316608" cy="31660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1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CC4CF1FE-43BA-3A6B-6048-B3185B3B051B}"/>
              </a:ext>
            </a:extLst>
          </p:cNvPr>
          <p:cNvSpPr/>
          <p:nvPr/>
        </p:nvSpPr>
        <p:spPr>
          <a:xfrm>
            <a:off x="3312746" y="5373430"/>
            <a:ext cx="316608" cy="31660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2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B219ACCC-4C1D-854F-4CA2-C3FC3ECA4C1B}"/>
              </a:ext>
            </a:extLst>
          </p:cNvPr>
          <p:cNvSpPr/>
          <p:nvPr/>
        </p:nvSpPr>
        <p:spPr>
          <a:xfrm>
            <a:off x="5868587" y="5393671"/>
            <a:ext cx="316608" cy="316608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3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EF514006-EF60-8F1A-A8D0-1544A4955019}"/>
              </a:ext>
            </a:extLst>
          </p:cNvPr>
          <p:cNvSpPr/>
          <p:nvPr/>
        </p:nvSpPr>
        <p:spPr>
          <a:xfrm>
            <a:off x="5174033" y="5393671"/>
            <a:ext cx="316608" cy="31660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1</a:t>
            </a: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61EB559A-6472-1199-E7A5-C74FB1AB9082}"/>
              </a:ext>
            </a:extLst>
          </p:cNvPr>
          <p:cNvSpPr/>
          <p:nvPr/>
        </p:nvSpPr>
        <p:spPr>
          <a:xfrm>
            <a:off x="5521310" y="5393671"/>
            <a:ext cx="316608" cy="31660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2</a:t>
            </a: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5E09E6F1-925E-62F2-FC7E-18EAB7FB0FE0}"/>
              </a:ext>
            </a:extLst>
          </p:cNvPr>
          <p:cNvSpPr/>
          <p:nvPr/>
        </p:nvSpPr>
        <p:spPr>
          <a:xfrm>
            <a:off x="6211438" y="5385450"/>
            <a:ext cx="316608" cy="31660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4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D39EA323-53DD-9C90-2007-D6BDEDBB0834}"/>
              </a:ext>
            </a:extLst>
          </p:cNvPr>
          <p:cNvSpPr/>
          <p:nvPr/>
        </p:nvSpPr>
        <p:spPr>
          <a:xfrm>
            <a:off x="7964080" y="5387438"/>
            <a:ext cx="316608" cy="316608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3</a:t>
            </a: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681CF008-7C57-F8E6-2D6C-045F3F2A85CD}"/>
              </a:ext>
            </a:extLst>
          </p:cNvPr>
          <p:cNvSpPr/>
          <p:nvPr/>
        </p:nvSpPr>
        <p:spPr>
          <a:xfrm>
            <a:off x="7269526" y="5387438"/>
            <a:ext cx="316608" cy="31660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1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75C936AF-1BA4-1928-CF43-4863968404BD}"/>
              </a:ext>
            </a:extLst>
          </p:cNvPr>
          <p:cNvSpPr/>
          <p:nvPr/>
        </p:nvSpPr>
        <p:spPr>
          <a:xfrm>
            <a:off x="7616803" y="5387438"/>
            <a:ext cx="316608" cy="31660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2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B4DA747C-B573-3132-AD4B-BC2A367005DC}"/>
              </a:ext>
            </a:extLst>
          </p:cNvPr>
          <p:cNvSpPr/>
          <p:nvPr/>
        </p:nvSpPr>
        <p:spPr>
          <a:xfrm>
            <a:off x="8306931" y="5379217"/>
            <a:ext cx="316608" cy="31660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4326C0E-4DFE-EAAC-76B8-E0D2CA268CB5}"/>
                  </a:ext>
                </a:extLst>
              </p:cNvPr>
              <p:cNvSpPr txBox="1"/>
              <p:nvPr/>
            </p:nvSpPr>
            <p:spPr>
              <a:xfrm>
                <a:off x="3006410" y="5797836"/>
                <a:ext cx="509306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4326C0E-4DFE-EAAC-76B8-E0D2CA268C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6410" y="5797836"/>
                <a:ext cx="509306" cy="43088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34531E35-6800-B601-C554-DEC29F2232DB}"/>
                  </a:ext>
                </a:extLst>
              </p:cNvPr>
              <p:cNvSpPr txBox="1"/>
              <p:nvPr/>
            </p:nvSpPr>
            <p:spPr>
              <a:xfrm>
                <a:off x="5635788" y="5804069"/>
                <a:ext cx="515847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34531E35-6800-B601-C554-DEC29F2232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5788" y="5804069"/>
                <a:ext cx="515847" cy="43088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98697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3" grpId="0" animBg="1"/>
      <p:bldP spid="16" grpId="0" animBg="1"/>
      <p:bldP spid="17" grpId="0" animBg="1"/>
      <p:bldP spid="18" grpId="0" animBg="1"/>
      <p:bldP spid="21" grpId="0"/>
      <p:bldP spid="31" grpId="0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/>
      <p:bldP spid="5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81F6CC-4745-468E-93DC-BEAACFE71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priority lists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CA8CA4-7D38-81BE-B676-8A7692EE10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267326"/>
                <a:ext cx="10816388" cy="522554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Assume recipients are indexed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, which sorts by decreasing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/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sz="1200" dirty="0"/>
              </a:p>
              <a:p>
                <a:pPr marL="0" indent="0">
                  <a:buNone/>
                </a:pPr>
                <a:r>
                  <a:rPr lang="en-US" dirty="0"/>
                  <a:t>Combine with binary search over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/>
                  <a:t>, checking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prefixes each time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CA8CA4-7D38-81BE-B676-8A7692EE10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267326"/>
                <a:ext cx="10816388" cy="5225548"/>
              </a:xfrm>
              <a:blipFill>
                <a:blip r:embed="rId3"/>
                <a:stretch>
                  <a:fillRect l="-1184" t="-19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4D00292-B520-7068-1726-9476878816FF}"/>
                  </a:ext>
                </a:extLst>
              </p:cNvPr>
              <p:cNvSpPr txBox="1"/>
              <p:nvPr/>
            </p:nvSpPr>
            <p:spPr>
              <a:xfrm>
                <a:off x="470566" y="4287023"/>
                <a:ext cx="11192260" cy="1031051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  <a:alpha val="69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en-US" sz="2800" dirty="0"/>
                  <a:t>Thm. Any achievable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sz="2800" dirty="0"/>
                  <a:t> can be achieved with a prefix of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sz="2800" b="0" dirty="0"/>
                  <a:t> as priority set.</a:t>
                </a:r>
              </a:p>
              <a:p>
                <a:pPr algn="ctr">
                  <a:spcAft>
                    <a:spcPts val="600"/>
                  </a:spcAft>
                </a:pPr>
                <a:r>
                  <a:rPr lang="en-US" sz="2800" b="0" dirty="0"/>
                  <a:t>Given the set, find the optimal priority time with an LP.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4D00292-B520-7068-1726-9476878816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566" y="4287023"/>
                <a:ext cx="11192260" cy="1031051"/>
              </a:xfrm>
              <a:prstGeom prst="rect">
                <a:avLst/>
              </a:prstGeom>
              <a:blipFill>
                <a:blip r:embed="rId11"/>
                <a:stretch>
                  <a:fillRect t="-5325" b="-159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FB9B8CD-B544-A286-77EA-D2492A06C6B8}"/>
                  </a:ext>
                </a:extLst>
              </p:cNvPr>
              <p:cNvSpPr txBox="1"/>
              <p:nvPr/>
            </p:nvSpPr>
            <p:spPr>
              <a:xfrm>
                <a:off x="1097595" y="1987380"/>
                <a:ext cx="9767438" cy="2046971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  <a:alpha val="69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sz="2400" dirty="0"/>
                  <a:t>Lemma. Given BPL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b="0" dirty="0"/>
                  <a:t>, if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400" b="0" dirty="0"/>
                  <a:t> is not a prefix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b="0" dirty="0"/>
                  <a:t> you can 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⊂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⊂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2400" b="0" dirty="0"/>
                  <a:t> so that the schedules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sz="2400" b="0" dirty="0"/>
                  <a:t> and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[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,(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′)]</m:t>
                    </m:r>
                  </m:oMath>
                </a14:m>
                <a:r>
                  <a:rPr lang="en-US" sz="2400" b="0" dirty="0"/>
                  <a:t> have:</a:t>
                </a:r>
              </a:p>
              <a:p>
                <a:pPr marL="342900" indent="-3429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2400" dirty="0"/>
                  <a:t>Equal P(donation claimed by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b="0" dirty="0"/>
              </a:p>
              <a:p>
                <a:pPr marL="342900" indent="-3429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∀</m:t>
                    </m:r>
                  </m:oMath>
                </a14:m>
                <a:r>
                  <a:rPr lang="en-US" sz="2400" b="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∉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∖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2400" dirty="0"/>
              </a:p>
              <a:p>
                <a:pPr marL="342900" indent="-3429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endParaRPr lang="en-US" sz="1600" b="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FB9B8CD-B544-A286-77EA-D2492A06C6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595" y="1987380"/>
                <a:ext cx="9767438" cy="2046971"/>
              </a:xfrm>
              <a:prstGeom prst="rect">
                <a:avLst/>
              </a:prstGeom>
              <a:blipFill>
                <a:blip r:embed="rId12"/>
                <a:stretch>
                  <a:fillRect l="-936"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DE884D93-9502-DD4D-D6F7-99F73587486B}"/>
              </a:ext>
            </a:extLst>
          </p:cNvPr>
          <p:cNvCxnSpPr>
            <a:cxnSpLocks/>
          </p:cNvCxnSpPr>
          <p:nvPr/>
        </p:nvCxnSpPr>
        <p:spPr>
          <a:xfrm>
            <a:off x="5490641" y="3249238"/>
            <a:ext cx="4987410" cy="362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6C20530E-4A8D-8E08-C30A-A308F13F71BC}"/>
              </a:ext>
            </a:extLst>
          </p:cNvPr>
          <p:cNvCxnSpPr>
            <a:cxnSpLocks/>
          </p:cNvCxnSpPr>
          <p:nvPr/>
        </p:nvCxnSpPr>
        <p:spPr>
          <a:xfrm>
            <a:off x="5490641" y="3783187"/>
            <a:ext cx="4987410" cy="362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153FD7A6-2143-1077-C6E6-112B08461B0C}"/>
              </a:ext>
            </a:extLst>
          </p:cNvPr>
          <p:cNvCxnSpPr>
            <a:cxnSpLocks/>
          </p:cNvCxnSpPr>
          <p:nvPr/>
        </p:nvCxnSpPr>
        <p:spPr>
          <a:xfrm>
            <a:off x="10318855" y="3150178"/>
            <a:ext cx="0" cy="1845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F8AF291B-9EF6-24C0-9918-16B12878B788}"/>
                  </a:ext>
                </a:extLst>
              </p:cNvPr>
              <p:cNvSpPr txBox="1"/>
              <p:nvPr/>
            </p:nvSpPr>
            <p:spPr>
              <a:xfrm>
                <a:off x="10058478" y="2840737"/>
                <a:ext cx="366254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F8AF291B-9EF6-24C0-9918-16B12878B7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8478" y="2840737"/>
                <a:ext cx="366254" cy="43088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0040A7F5-15CE-4188-9FCE-B898DB8B0360}"/>
                  </a:ext>
                </a:extLst>
              </p:cNvPr>
              <p:cNvSpPr txBox="1"/>
              <p:nvPr/>
            </p:nvSpPr>
            <p:spPr>
              <a:xfrm>
                <a:off x="10058478" y="3410783"/>
                <a:ext cx="366254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0040A7F5-15CE-4188-9FCE-B898DB8B03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8478" y="3410783"/>
                <a:ext cx="366254" cy="43088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6EEBD7E1-A98D-A03C-A30B-5E27337C31C2}"/>
              </a:ext>
            </a:extLst>
          </p:cNvPr>
          <p:cNvCxnSpPr>
            <a:cxnSpLocks/>
          </p:cNvCxnSpPr>
          <p:nvPr/>
        </p:nvCxnSpPr>
        <p:spPr>
          <a:xfrm>
            <a:off x="10318855" y="3690902"/>
            <a:ext cx="0" cy="1845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34D3063C-A807-5DCB-DF48-DA52A4928D60}"/>
              </a:ext>
            </a:extLst>
          </p:cNvPr>
          <p:cNvCxnSpPr>
            <a:cxnSpLocks/>
          </p:cNvCxnSpPr>
          <p:nvPr/>
        </p:nvCxnSpPr>
        <p:spPr>
          <a:xfrm>
            <a:off x="8543395" y="3690902"/>
            <a:ext cx="0" cy="1845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C16DA0F4-4D3D-2BB9-4D62-FE576C34EEF8}"/>
                  </a:ext>
                </a:extLst>
              </p:cNvPr>
              <p:cNvSpPr txBox="1"/>
              <p:nvPr/>
            </p:nvSpPr>
            <p:spPr>
              <a:xfrm>
                <a:off x="8424315" y="3397238"/>
                <a:ext cx="431528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C16DA0F4-4D3D-2BB9-4D62-FE576C34EE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4315" y="3397238"/>
                <a:ext cx="431528" cy="43088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B78B3389-96BF-89D8-2A5D-2BEA3E53B2E4}"/>
                  </a:ext>
                </a:extLst>
              </p:cNvPr>
              <p:cNvSpPr txBox="1"/>
              <p:nvPr/>
            </p:nvSpPr>
            <p:spPr>
              <a:xfrm>
                <a:off x="7768582" y="2840737"/>
                <a:ext cx="403380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B78B3389-96BF-89D8-2A5D-2BEA3E53B2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8582" y="2840737"/>
                <a:ext cx="403380" cy="43088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8755E15D-AD6D-F6CD-F988-515B981CF8C0}"/>
                  </a:ext>
                </a:extLst>
              </p:cNvPr>
              <p:cNvSpPr txBox="1"/>
              <p:nvPr/>
            </p:nvSpPr>
            <p:spPr>
              <a:xfrm>
                <a:off x="6886173" y="3352299"/>
                <a:ext cx="509306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8755E15D-AD6D-F6CD-F988-515B981CF8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6173" y="3352299"/>
                <a:ext cx="509306" cy="430887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0AB98360-78CC-A586-73CC-7E1A5BD96EFB}"/>
                  </a:ext>
                </a:extLst>
              </p:cNvPr>
              <p:cNvSpPr txBox="1"/>
              <p:nvPr/>
            </p:nvSpPr>
            <p:spPr>
              <a:xfrm>
                <a:off x="9210004" y="3397237"/>
                <a:ext cx="515847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0AB98360-78CC-A586-73CC-7E1A5BD96E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10004" y="3397237"/>
                <a:ext cx="515847" cy="430887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52350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F054A79-4A3E-3EA9-45F5-5043AC32100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/>
                  <a:t>-stage priority lists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F054A79-4A3E-3EA9-45F5-5043AC3210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t="-20968" b="-34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9742E6-3710-13C0-4AEC-2B6DFC6DC5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CCD1184-E8D4-1C47-F438-56AD163C68D9}"/>
                  </a:ext>
                </a:extLst>
              </p:cNvPr>
              <p:cNvSpPr txBox="1"/>
              <p:nvPr/>
            </p:nvSpPr>
            <p:spPr>
              <a:xfrm>
                <a:off x="1097594" y="1249898"/>
                <a:ext cx="10031379" cy="98755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  <a:alpha val="69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sz="2400" dirty="0"/>
                  <a:t>Lemma 1. Given BPL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b="0" dirty="0"/>
                  <a:t>, if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400" b="0" dirty="0"/>
                  <a:t> is not a prefix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b="0" dirty="0"/>
                  <a:t> you can 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⊂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⊂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2400" b="0" dirty="0"/>
                  <a:t>:</a:t>
                </a:r>
              </a:p>
              <a:p>
                <a:pPr>
                  <a:spcAft>
                    <a:spcPts val="600"/>
                  </a:spcAft>
                </a:pPr>
                <a:r>
                  <a:rPr lang="en-US" sz="2400" dirty="0"/>
                  <a:t>	Equal P(claimed by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b="0" dirty="0"/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∀</m:t>
                    </m:r>
                  </m:oMath>
                </a14:m>
                <a:r>
                  <a:rPr lang="en-US" sz="2400" b="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∉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∖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2400" b="0" dirty="0"/>
              </a:p>
              <a:p>
                <a:pPr marL="342900" indent="-3429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endParaRPr lang="en-US" sz="2400" b="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CCD1184-E8D4-1C47-F438-56AD163C68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594" y="1249898"/>
                <a:ext cx="10031379" cy="987552"/>
              </a:xfrm>
              <a:prstGeom prst="rect">
                <a:avLst/>
              </a:prstGeom>
              <a:blipFill>
                <a:blip r:embed="rId3"/>
                <a:stretch>
                  <a:fillRect l="-911" t="-4938" r="-122" b="-49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Rectangle 66">
            <a:extLst>
              <a:ext uri="{FF2B5EF4-FFF2-40B4-BE49-F238E27FC236}">
                <a16:creationId xmlns:a16="http://schemas.microsoft.com/office/drawing/2014/main" id="{6AFF47FF-2E24-EBF9-BCEB-6CCA77E43E07}"/>
              </a:ext>
            </a:extLst>
          </p:cNvPr>
          <p:cNvSpPr/>
          <p:nvPr/>
        </p:nvSpPr>
        <p:spPr>
          <a:xfrm>
            <a:off x="1563059" y="3971249"/>
            <a:ext cx="3733800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803CD753-7427-8986-FF10-CF327083AA4B}"/>
              </a:ext>
            </a:extLst>
          </p:cNvPr>
          <p:cNvSpPr/>
          <p:nvPr/>
        </p:nvSpPr>
        <p:spPr>
          <a:xfrm>
            <a:off x="5296859" y="3978194"/>
            <a:ext cx="1894114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13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94341005-5725-A588-D4BB-0F50EB55DDCF}"/>
              </a:ext>
            </a:extLst>
          </p:cNvPr>
          <p:cNvSpPr/>
          <p:nvPr/>
        </p:nvSpPr>
        <p:spPr>
          <a:xfrm>
            <a:off x="7190973" y="3978194"/>
            <a:ext cx="1894114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134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1AC9B8CB-7D39-D67F-FC77-5AA56975AF26}"/>
              </a:ext>
            </a:extLst>
          </p:cNvPr>
          <p:cNvSpPr/>
          <p:nvPr/>
        </p:nvSpPr>
        <p:spPr>
          <a:xfrm>
            <a:off x="9085087" y="3980306"/>
            <a:ext cx="1429407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1234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987B4B94-5F9A-9C1C-A6DE-8B29E7E660C6}"/>
                  </a:ext>
                </a:extLst>
              </p:cNvPr>
              <p:cNvSpPr/>
              <p:nvPr/>
            </p:nvSpPr>
            <p:spPr>
              <a:xfrm>
                <a:off x="1563059" y="4439322"/>
                <a:ext cx="1132114" cy="266700"/>
              </a:xfrm>
              <a:prstGeom prst="rect">
                <a:avLst/>
              </a:prstGeom>
              <a:noFill/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∅</m:t>
                      </m:r>
                    </m:oMath>
                  </m:oMathPara>
                </a14:m>
                <a:endParaRPr lang="en-US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987B4B94-5F9A-9C1C-A6DE-8B29E7E660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3059" y="4439322"/>
                <a:ext cx="1132114" cy="266700"/>
              </a:xfrm>
              <a:prstGeom prst="rect">
                <a:avLst/>
              </a:prstGeom>
              <a:blipFill>
                <a:blip r:embed="rId4"/>
                <a:stretch>
                  <a:fillRect b="-14894"/>
                </a:stretch>
              </a:blipFill>
              <a:ln w="1905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Rectangle 71">
            <a:extLst>
              <a:ext uri="{FF2B5EF4-FFF2-40B4-BE49-F238E27FC236}">
                <a16:creationId xmlns:a16="http://schemas.microsoft.com/office/drawing/2014/main" id="{CCAC0C98-2801-1A8C-6DB0-37D43A6DE99D}"/>
              </a:ext>
            </a:extLst>
          </p:cNvPr>
          <p:cNvSpPr/>
          <p:nvPr/>
        </p:nvSpPr>
        <p:spPr>
          <a:xfrm>
            <a:off x="5296859" y="4439463"/>
            <a:ext cx="849085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3EBE1A9-2788-E360-CB36-41842BBA673F}"/>
              </a:ext>
            </a:extLst>
          </p:cNvPr>
          <p:cNvSpPr/>
          <p:nvPr/>
        </p:nvSpPr>
        <p:spPr>
          <a:xfrm>
            <a:off x="7190973" y="4439463"/>
            <a:ext cx="745671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8A57111E-61C3-B4AB-4F3B-7C7FEC42EA9D}"/>
              </a:ext>
            </a:extLst>
          </p:cNvPr>
          <p:cNvSpPr/>
          <p:nvPr/>
        </p:nvSpPr>
        <p:spPr>
          <a:xfrm>
            <a:off x="9085087" y="4441575"/>
            <a:ext cx="1429407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1234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DD7B1CBA-A2B4-4C15-910B-567B7C9BF4CF}"/>
              </a:ext>
            </a:extLst>
          </p:cNvPr>
          <p:cNvSpPr/>
          <p:nvPr/>
        </p:nvSpPr>
        <p:spPr>
          <a:xfrm>
            <a:off x="2695173" y="4438694"/>
            <a:ext cx="2601686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13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23175A59-87A8-4832-A311-510BF5C386CC}"/>
              </a:ext>
            </a:extLst>
          </p:cNvPr>
          <p:cNvSpPr/>
          <p:nvPr/>
        </p:nvSpPr>
        <p:spPr>
          <a:xfrm>
            <a:off x="6145944" y="4439604"/>
            <a:ext cx="1045029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123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442359D8-62A6-ECDD-014D-D1C1A94D2D24}"/>
              </a:ext>
            </a:extLst>
          </p:cNvPr>
          <p:cNvSpPr/>
          <p:nvPr/>
        </p:nvSpPr>
        <p:spPr>
          <a:xfrm>
            <a:off x="7936644" y="4439463"/>
            <a:ext cx="1148443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1234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696FC80B-0E1C-79C5-C3F1-B524C3F03AE4}"/>
                  </a:ext>
                </a:extLst>
              </p:cNvPr>
              <p:cNvSpPr/>
              <p:nvPr/>
            </p:nvSpPr>
            <p:spPr>
              <a:xfrm>
                <a:off x="1563060" y="4897242"/>
                <a:ext cx="1132114" cy="266700"/>
              </a:xfrm>
              <a:prstGeom prst="rect">
                <a:avLst/>
              </a:prstGeom>
              <a:noFill/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∅</m:t>
                      </m:r>
                    </m:oMath>
                  </m:oMathPara>
                </a14:m>
                <a:endParaRPr lang="en-US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696FC80B-0E1C-79C5-C3F1-B524C3F03A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3060" y="4897242"/>
                <a:ext cx="1132114" cy="266700"/>
              </a:xfrm>
              <a:prstGeom prst="rect">
                <a:avLst/>
              </a:prstGeom>
              <a:blipFill>
                <a:blip r:embed="rId5"/>
                <a:stretch>
                  <a:fillRect b="-14894"/>
                </a:stretch>
              </a:blipFill>
              <a:ln w="1905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Rectangle 78">
            <a:extLst>
              <a:ext uri="{FF2B5EF4-FFF2-40B4-BE49-F238E27FC236}">
                <a16:creationId xmlns:a16="http://schemas.microsoft.com/office/drawing/2014/main" id="{A6ECF6F7-588E-C356-7206-39C998E7A9DC}"/>
              </a:ext>
            </a:extLst>
          </p:cNvPr>
          <p:cNvSpPr/>
          <p:nvPr/>
        </p:nvSpPr>
        <p:spPr>
          <a:xfrm>
            <a:off x="5296860" y="4897383"/>
            <a:ext cx="849085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619C3326-0869-C53C-C80C-948E4ADB3CAF}"/>
              </a:ext>
            </a:extLst>
          </p:cNvPr>
          <p:cNvSpPr/>
          <p:nvPr/>
        </p:nvSpPr>
        <p:spPr>
          <a:xfrm>
            <a:off x="7190974" y="4897383"/>
            <a:ext cx="745671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B988AF3C-704F-0771-53BF-01D21C14F306}"/>
              </a:ext>
            </a:extLst>
          </p:cNvPr>
          <p:cNvSpPr/>
          <p:nvPr/>
        </p:nvSpPr>
        <p:spPr>
          <a:xfrm>
            <a:off x="9085088" y="4899495"/>
            <a:ext cx="1429407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1234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5628B254-5ACF-067A-C8E8-1D930144C262}"/>
              </a:ext>
            </a:extLst>
          </p:cNvPr>
          <p:cNvSpPr/>
          <p:nvPr/>
        </p:nvSpPr>
        <p:spPr>
          <a:xfrm>
            <a:off x="3328720" y="4896614"/>
            <a:ext cx="1968139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123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923417B2-E25B-3847-5981-86A0D94A9C90}"/>
              </a:ext>
            </a:extLst>
          </p:cNvPr>
          <p:cNvSpPr/>
          <p:nvPr/>
        </p:nvSpPr>
        <p:spPr>
          <a:xfrm>
            <a:off x="6145945" y="4897524"/>
            <a:ext cx="1045029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123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EBA8B5C-1153-76F9-9542-4D5ADB49BC4A}"/>
              </a:ext>
            </a:extLst>
          </p:cNvPr>
          <p:cNvSpPr/>
          <p:nvPr/>
        </p:nvSpPr>
        <p:spPr>
          <a:xfrm>
            <a:off x="7936645" y="4897383"/>
            <a:ext cx="1148443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1234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3CD7CEA3-925C-7E8F-ADFB-9C786E59E9F0}"/>
              </a:ext>
            </a:extLst>
          </p:cNvPr>
          <p:cNvSpPr/>
          <p:nvPr/>
        </p:nvSpPr>
        <p:spPr>
          <a:xfrm>
            <a:off x="2695173" y="4896614"/>
            <a:ext cx="633547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</a:t>
            </a: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3BAF6B85-B0B1-471B-31F7-AE6B3F4A40E0}"/>
              </a:ext>
            </a:extLst>
          </p:cNvPr>
          <p:cNvCxnSpPr/>
          <p:nvPr/>
        </p:nvCxnSpPr>
        <p:spPr>
          <a:xfrm>
            <a:off x="1503077" y="5381480"/>
            <a:ext cx="924970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4B7B08C6-DADD-3084-EAAE-1116416DC1C9}"/>
              </a:ext>
            </a:extLst>
          </p:cNvPr>
          <p:cNvCxnSpPr>
            <a:cxnSpLocks/>
          </p:cNvCxnSpPr>
          <p:nvPr/>
        </p:nvCxnSpPr>
        <p:spPr>
          <a:xfrm>
            <a:off x="1565364" y="5289195"/>
            <a:ext cx="0" cy="1845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C7590676-4198-D4B4-B25D-BC2EBCA433A0}"/>
              </a:ext>
            </a:extLst>
          </p:cNvPr>
          <p:cNvCxnSpPr>
            <a:cxnSpLocks/>
          </p:cNvCxnSpPr>
          <p:nvPr/>
        </p:nvCxnSpPr>
        <p:spPr>
          <a:xfrm>
            <a:off x="10545102" y="5289195"/>
            <a:ext cx="0" cy="1845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>
            <a:extLst>
              <a:ext uri="{FF2B5EF4-FFF2-40B4-BE49-F238E27FC236}">
                <a16:creationId xmlns:a16="http://schemas.microsoft.com/office/drawing/2014/main" id="{345BB0E5-FE1A-0B8B-E206-5ABB08E12310}"/>
              </a:ext>
            </a:extLst>
          </p:cNvPr>
          <p:cNvSpPr txBox="1"/>
          <p:nvPr/>
        </p:nvSpPr>
        <p:spPr>
          <a:xfrm>
            <a:off x="191418" y="3926878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Initial PL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8ADB2938-B20E-5389-0298-21DB372FCFEB}"/>
              </a:ext>
            </a:extLst>
          </p:cNvPr>
          <p:cNvSpPr txBox="1"/>
          <p:nvPr/>
        </p:nvSpPr>
        <p:spPr>
          <a:xfrm>
            <a:off x="162583" y="4468624"/>
            <a:ext cx="11314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Repeated </a:t>
            </a:r>
          </a:p>
          <a:p>
            <a:r>
              <a:rPr lang="en-US" dirty="0"/>
              <a:t>decomp.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BAD8C15E-EB8D-03D1-910B-EFD6327770BC}"/>
              </a:ext>
            </a:extLst>
          </p:cNvPr>
          <p:cNvSpPr txBox="1"/>
          <p:nvPr/>
        </p:nvSpPr>
        <p:spPr>
          <a:xfrm>
            <a:off x="10749555" y="4474026"/>
            <a:ext cx="13239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Lemma 1 + </a:t>
            </a:r>
          </a:p>
          <a:p>
            <a:r>
              <a:rPr lang="en-US" dirty="0"/>
              <a:t>memoryless</a:t>
            </a:r>
          </a:p>
        </p:txBody>
      </p:sp>
      <p:sp>
        <p:nvSpPr>
          <p:cNvPr id="102" name="Left Brace 101">
            <a:extLst>
              <a:ext uri="{FF2B5EF4-FFF2-40B4-BE49-F238E27FC236}">
                <a16:creationId xmlns:a16="http://schemas.microsoft.com/office/drawing/2014/main" id="{1BA44EDD-DFC5-EFCC-C8D1-4F3ED79C151B}"/>
              </a:ext>
            </a:extLst>
          </p:cNvPr>
          <p:cNvSpPr/>
          <p:nvPr/>
        </p:nvSpPr>
        <p:spPr>
          <a:xfrm>
            <a:off x="1186445" y="4431071"/>
            <a:ext cx="247990" cy="732243"/>
          </a:xfrm>
          <a:prstGeom prst="lef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Left Brace 102">
            <a:extLst>
              <a:ext uri="{FF2B5EF4-FFF2-40B4-BE49-F238E27FC236}">
                <a16:creationId xmlns:a16="http://schemas.microsoft.com/office/drawing/2014/main" id="{2474F2AF-684E-E399-BC3C-A719871DAA44}"/>
              </a:ext>
            </a:extLst>
          </p:cNvPr>
          <p:cNvSpPr/>
          <p:nvPr/>
        </p:nvSpPr>
        <p:spPr>
          <a:xfrm rot="10800000">
            <a:off x="10582640" y="4442780"/>
            <a:ext cx="247990" cy="732243"/>
          </a:xfrm>
          <a:prstGeom prst="lef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55E260BC-DD17-C299-1990-342946664465}"/>
                  </a:ext>
                </a:extLst>
              </p:cNvPr>
              <p:cNvSpPr txBox="1"/>
              <p:nvPr/>
            </p:nvSpPr>
            <p:spPr>
              <a:xfrm>
                <a:off x="10427113" y="5360701"/>
                <a:ext cx="47211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55E260BC-DD17-C299-1990-3429466644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27113" y="5360701"/>
                <a:ext cx="472117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1B25DF1B-BB48-ACE4-38EB-7EB947ECB7BF}"/>
              </a:ext>
            </a:extLst>
          </p:cNvPr>
          <p:cNvSpPr txBox="1"/>
          <p:nvPr/>
        </p:nvSpPr>
        <p:spPr>
          <a:xfrm>
            <a:off x="10899230" y="393423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3142</a:t>
            </a:r>
          </a:p>
        </p:txBody>
      </p:sp>
    </p:spTree>
    <p:extLst>
      <p:ext uri="{BB962C8B-B14F-4D97-AF65-F5344CB8AC3E}">
        <p14:creationId xmlns:p14="http://schemas.microsoft.com/office/powerpoint/2010/main" val="3778006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97" grpId="0"/>
      <p:bldP spid="98" grpId="0"/>
      <p:bldP spid="100" grpId="0"/>
      <p:bldP spid="102" grpId="0" animBg="1"/>
      <p:bldP spid="103" grpId="0" animBg="1"/>
      <p:bldP spid="104" grpId="0"/>
      <p:bldP spid="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874140-BD9F-2079-DAEF-53864428CE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3CDF986-0939-B7C8-FCFE-6A3AA9DDAF2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/>
                  <a:t>-stage priority lists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F054A79-4A3E-3EA9-45F5-5043AC3210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t="-20968" b="-34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0B5302-F61E-05F3-FD8F-906D97FF90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429288D-7D4C-B905-342B-2ADC6A9AE785}"/>
                  </a:ext>
                </a:extLst>
              </p:cNvPr>
              <p:cNvSpPr txBox="1"/>
              <p:nvPr/>
            </p:nvSpPr>
            <p:spPr>
              <a:xfrm>
                <a:off x="1094609" y="2436813"/>
                <a:ext cx="10031379" cy="121475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  <a:alpha val="69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en-US" sz="2400" dirty="0"/>
                  <a:t>Lemma 2. Consider consecutive periods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. </m:t>
                    </m:r>
                  </m:oMath>
                </a14:m>
                <a:r>
                  <a:rPr lang="en-US" sz="2400" b="0" dirty="0"/>
                  <a:t>If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𝜆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𝜆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sz="2400" b="0" dirty="0"/>
                  <a:t>then there exists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sz="2400" dirty="0"/>
                  <a:t> so that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sz="2400" b="0" dirty="0"/>
                  <a:t> and all allocation probabilities remain the same in the schedule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 </m:t>
                        </m:r>
                        <m:sSubSup>
                          <m:sSub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 </m:t>
                        </m:r>
                        <m:sSubSup>
                          <m:sSub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b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e>
                    </m:d>
                  </m:oMath>
                </a14:m>
                <a:endParaRPr lang="en-US" sz="2400" b="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CD351D7-73AE-C06A-F4AB-814212A52C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4609" y="2436813"/>
                <a:ext cx="10031379" cy="1214756"/>
              </a:xfrm>
              <a:prstGeom prst="rect">
                <a:avLst/>
              </a:prstGeom>
              <a:blipFill>
                <a:blip r:embed="rId3"/>
                <a:stretch>
                  <a:fillRect t="-4020" b="-95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525010D-30D7-969D-3079-B9B14C5A3F3A}"/>
                  </a:ext>
                </a:extLst>
              </p:cNvPr>
              <p:cNvSpPr txBox="1"/>
              <p:nvPr/>
            </p:nvSpPr>
            <p:spPr>
              <a:xfrm>
                <a:off x="1097594" y="1249898"/>
                <a:ext cx="10031379" cy="98755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  <a:alpha val="69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sz="2400" dirty="0"/>
                  <a:t>Lemma 1. Given BPL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b="0" dirty="0"/>
                  <a:t>, if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400" b="0" dirty="0"/>
                  <a:t> is not a prefix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b="0" dirty="0"/>
                  <a:t> you can 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⊂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⊂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2400" b="0" dirty="0"/>
                  <a:t>:</a:t>
                </a:r>
              </a:p>
              <a:p>
                <a:pPr>
                  <a:spcAft>
                    <a:spcPts val="600"/>
                  </a:spcAft>
                </a:pPr>
                <a:r>
                  <a:rPr lang="en-US" sz="2400" dirty="0"/>
                  <a:t>	Equal P(claimed by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b="0" dirty="0"/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∀</m:t>
                    </m:r>
                  </m:oMath>
                </a14:m>
                <a:r>
                  <a:rPr lang="en-US" sz="2400" b="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∉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∖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2400" b="0" dirty="0"/>
              </a:p>
              <a:p>
                <a:pPr marL="342900" indent="-3429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endParaRPr lang="en-US" sz="2400" b="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CCD1184-E8D4-1C47-F438-56AD163C68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594" y="1249898"/>
                <a:ext cx="10031379" cy="987552"/>
              </a:xfrm>
              <a:prstGeom prst="rect">
                <a:avLst/>
              </a:prstGeom>
              <a:blipFill>
                <a:blip r:embed="rId4"/>
                <a:stretch>
                  <a:fillRect l="-911" t="-4938" r="-122" b="-49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Rectangle 66">
            <a:extLst>
              <a:ext uri="{FF2B5EF4-FFF2-40B4-BE49-F238E27FC236}">
                <a16:creationId xmlns:a16="http://schemas.microsoft.com/office/drawing/2014/main" id="{7B26890E-2A3C-6391-020D-30B7A4F725C5}"/>
              </a:ext>
            </a:extLst>
          </p:cNvPr>
          <p:cNvSpPr/>
          <p:nvPr/>
        </p:nvSpPr>
        <p:spPr>
          <a:xfrm>
            <a:off x="1563059" y="3971249"/>
            <a:ext cx="3733800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2F596A7E-A4AA-3C8B-F486-C4B137CD9875}"/>
              </a:ext>
            </a:extLst>
          </p:cNvPr>
          <p:cNvSpPr/>
          <p:nvPr/>
        </p:nvSpPr>
        <p:spPr>
          <a:xfrm>
            <a:off x="5296859" y="3978194"/>
            <a:ext cx="1894114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13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12B0BFE2-39F9-E325-685C-FAD7CCD35655}"/>
              </a:ext>
            </a:extLst>
          </p:cNvPr>
          <p:cNvSpPr/>
          <p:nvPr/>
        </p:nvSpPr>
        <p:spPr>
          <a:xfrm>
            <a:off x="7190973" y="3978194"/>
            <a:ext cx="1894114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134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71925B53-F4F7-9B76-2C20-2A9ED5B6F86B}"/>
              </a:ext>
            </a:extLst>
          </p:cNvPr>
          <p:cNvSpPr/>
          <p:nvPr/>
        </p:nvSpPr>
        <p:spPr>
          <a:xfrm>
            <a:off x="9085087" y="3980306"/>
            <a:ext cx="1429407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1234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A923FD00-0D96-01FA-F7D1-E3EE79212944}"/>
                  </a:ext>
                </a:extLst>
              </p:cNvPr>
              <p:cNvSpPr/>
              <p:nvPr/>
            </p:nvSpPr>
            <p:spPr>
              <a:xfrm>
                <a:off x="1563059" y="4439322"/>
                <a:ext cx="1132114" cy="266700"/>
              </a:xfrm>
              <a:prstGeom prst="rect">
                <a:avLst/>
              </a:prstGeom>
              <a:noFill/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∅</m:t>
                      </m:r>
                    </m:oMath>
                  </m:oMathPara>
                </a14:m>
                <a:endParaRPr lang="en-US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987B4B94-5F9A-9C1C-A6DE-8B29E7E660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3059" y="4439322"/>
                <a:ext cx="1132114" cy="266700"/>
              </a:xfrm>
              <a:prstGeom prst="rect">
                <a:avLst/>
              </a:prstGeom>
              <a:blipFill>
                <a:blip r:embed="rId5"/>
                <a:stretch>
                  <a:fillRect b="-14894"/>
                </a:stretch>
              </a:blipFill>
              <a:ln w="1905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Rectangle 71">
            <a:extLst>
              <a:ext uri="{FF2B5EF4-FFF2-40B4-BE49-F238E27FC236}">
                <a16:creationId xmlns:a16="http://schemas.microsoft.com/office/drawing/2014/main" id="{9C3B520F-6E28-A7C9-1E97-F24F5AE81B00}"/>
              </a:ext>
            </a:extLst>
          </p:cNvPr>
          <p:cNvSpPr/>
          <p:nvPr/>
        </p:nvSpPr>
        <p:spPr>
          <a:xfrm>
            <a:off x="5296859" y="4439463"/>
            <a:ext cx="849085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C12ED6D8-8E49-1913-2DBD-53440E109BCC}"/>
              </a:ext>
            </a:extLst>
          </p:cNvPr>
          <p:cNvSpPr/>
          <p:nvPr/>
        </p:nvSpPr>
        <p:spPr>
          <a:xfrm>
            <a:off x="7190973" y="4439463"/>
            <a:ext cx="745671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14A05716-F084-5ECB-E6CA-4E5E23BBEFE1}"/>
              </a:ext>
            </a:extLst>
          </p:cNvPr>
          <p:cNvSpPr/>
          <p:nvPr/>
        </p:nvSpPr>
        <p:spPr>
          <a:xfrm>
            <a:off x="9085087" y="4441575"/>
            <a:ext cx="1429407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1234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67585CB9-3DAD-3E68-E44A-957638B65BE4}"/>
              </a:ext>
            </a:extLst>
          </p:cNvPr>
          <p:cNvSpPr/>
          <p:nvPr/>
        </p:nvSpPr>
        <p:spPr>
          <a:xfrm>
            <a:off x="2695173" y="4438694"/>
            <a:ext cx="2601686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13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0CD575A5-A43C-8CB0-A8B6-8AE94D579C34}"/>
              </a:ext>
            </a:extLst>
          </p:cNvPr>
          <p:cNvSpPr/>
          <p:nvPr/>
        </p:nvSpPr>
        <p:spPr>
          <a:xfrm>
            <a:off x="6145944" y="4439604"/>
            <a:ext cx="1045029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123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875E8DE8-60D4-8E21-E6B4-38F64505278F}"/>
              </a:ext>
            </a:extLst>
          </p:cNvPr>
          <p:cNvSpPr/>
          <p:nvPr/>
        </p:nvSpPr>
        <p:spPr>
          <a:xfrm>
            <a:off x="7936644" y="4439463"/>
            <a:ext cx="1148443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1234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49A319BE-C424-01A9-92E0-BEAA16B2ADCF}"/>
                  </a:ext>
                </a:extLst>
              </p:cNvPr>
              <p:cNvSpPr/>
              <p:nvPr/>
            </p:nvSpPr>
            <p:spPr>
              <a:xfrm>
                <a:off x="1563060" y="4897242"/>
                <a:ext cx="1132114" cy="266700"/>
              </a:xfrm>
              <a:prstGeom prst="rect">
                <a:avLst/>
              </a:prstGeom>
              <a:noFill/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∅</m:t>
                      </m:r>
                    </m:oMath>
                  </m:oMathPara>
                </a14:m>
                <a:endParaRPr lang="en-US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696FC80B-0E1C-79C5-C3F1-B524C3F03A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3060" y="4897242"/>
                <a:ext cx="1132114" cy="266700"/>
              </a:xfrm>
              <a:prstGeom prst="rect">
                <a:avLst/>
              </a:prstGeom>
              <a:blipFill>
                <a:blip r:embed="rId6"/>
                <a:stretch>
                  <a:fillRect b="-14894"/>
                </a:stretch>
              </a:blipFill>
              <a:ln w="1905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Rectangle 78">
            <a:extLst>
              <a:ext uri="{FF2B5EF4-FFF2-40B4-BE49-F238E27FC236}">
                <a16:creationId xmlns:a16="http://schemas.microsoft.com/office/drawing/2014/main" id="{14868336-5048-874E-A32A-B74F8AA8D1CB}"/>
              </a:ext>
            </a:extLst>
          </p:cNvPr>
          <p:cNvSpPr/>
          <p:nvPr/>
        </p:nvSpPr>
        <p:spPr>
          <a:xfrm>
            <a:off x="5296860" y="4897383"/>
            <a:ext cx="849085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6523F521-C06A-411D-6A1D-141C94F6919E}"/>
              </a:ext>
            </a:extLst>
          </p:cNvPr>
          <p:cNvSpPr/>
          <p:nvPr/>
        </p:nvSpPr>
        <p:spPr>
          <a:xfrm>
            <a:off x="7190974" y="4897383"/>
            <a:ext cx="745671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00D00404-B9B5-8618-FFE9-D5C31EE91351}"/>
              </a:ext>
            </a:extLst>
          </p:cNvPr>
          <p:cNvSpPr/>
          <p:nvPr/>
        </p:nvSpPr>
        <p:spPr>
          <a:xfrm>
            <a:off x="9085088" y="4899495"/>
            <a:ext cx="1429407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1234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6EEDED99-DC77-1D2F-60A4-C62AD124BA65}"/>
              </a:ext>
            </a:extLst>
          </p:cNvPr>
          <p:cNvSpPr/>
          <p:nvPr/>
        </p:nvSpPr>
        <p:spPr>
          <a:xfrm>
            <a:off x="3328720" y="4896614"/>
            <a:ext cx="1968139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123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8BE4A760-27C1-3C0E-AA4A-3B5D02BCDA5F}"/>
              </a:ext>
            </a:extLst>
          </p:cNvPr>
          <p:cNvSpPr/>
          <p:nvPr/>
        </p:nvSpPr>
        <p:spPr>
          <a:xfrm>
            <a:off x="6145945" y="4897524"/>
            <a:ext cx="1045029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123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9C2CD8FC-5ED5-D0D6-A592-EEF146488669}"/>
              </a:ext>
            </a:extLst>
          </p:cNvPr>
          <p:cNvSpPr/>
          <p:nvPr/>
        </p:nvSpPr>
        <p:spPr>
          <a:xfrm>
            <a:off x="7936645" y="4897383"/>
            <a:ext cx="1148443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1234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4747E3EA-1C54-AD95-7156-47FE0AC6874E}"/>
              </a:ext>
            </a:extLst>
          </p:cNvPr>
          <p:cNvSpPr/>
          <p:nvPr/>
        </p:nvSpPr>
        <p:spPr>
          <a:xfrm>
            <a:off x="2695173" y="4896614"/>
            <a:ext cx="633547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</a:t>
            </a: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B27CC0D9-95FA-31CF-C80B-0E2AB82A0D71}"/>
              </a:ext>
            </a:extLst>
          </p:cNvPr>
          <p:cNvCxnSpPr/>
          <p:nvPr/>
        </p:nvCxnSpPr>
        <p:spPr>
          <a:xfrm>
            <a:off x="1503077" y="5381480"/>
            <a:ext cx="924970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F72715BC-43EA-1059-BE61-B7932BEB4E6C}"/>
              </a:ext>
            </a:extLst>
          </p:cNvPr>
          <p:cNvCxnSpPr>
            <a:cxnSpLocks/>
          </p:cNvCxnSpPr>
          <p:nvPr/>
        </p:nvCxnSpPr>
        <p:spPr>
          <a:xfrm>
            <a:off x="1565364" y="5289195"/>
            <a:ext cx="0" cy="1845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B2579CFD-994F-BF35-A8BE-C06E7B34BE41}"/>
              </a:ext>
            </a:extLst>
          </p:cNvPr>
          <p:cNvCxnSpPr>
            <a:cxnSpLocks/>
          </p:cNvCxnSpPr>
          <p:nvPr/>
        </p:nvCxnSpPr>
        <p:spPr>
          <a:xfrm>
            <a:off x="10545102" y="5289195"/>
            <a:ext cx="0" cy="1845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>
            <a:extLst>
              <a:ext uri="{FF2B5EF4-FFF2-40B4-BE49-F238E27FC236}">
                <a16:creationId xmlns:a16="http://schemas.microsoft.com/office/drawing/2014/main" id="{D6E25ACB-3FB3-6D23-9B0E-FD3778FFB432}"/>
              </a:ext>
            </a:extLst>
          </p:cNvPr>
          <p:cNvSpPr txBox="1"/>
          <p:nvPr/>
        </p:nvSpPr>
        <p:spPr>
          <a:xfrm>
            <a:off x="191418" y="3926878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Initial PL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954717A0-DBDA-A381-A0F7-2E990D8DEAD0}"/>
              </a:ext>
            </a:extLst>
          </p:cNvPr>
          <p:cNvSpPr txBox="1"/>
          <p:nvPr/>
        </p:nvSpPr>
        <p:spPr>
          <a:xfrm>
            <a:off x="162583" y="4468624"/>
            <a:ext cx="11314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Repeated </a:t>
            </a:r>
          </a:p>
          <a:p>
            <a:r>
              <a:rPr lang="en-US"/>
              <a:t>decomp.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44519749-4234-FA34-449E-8D9160B455D3}"/>
              </a:ext>
            </a:extLst>
          </p:cNvPr>
          <p:cNvSpPr txBox="1"/>
          <p:nvPr/>
        </p:nvSpPr>
        <p:spPr>
          <a:xfrm>
            <a:off x="10749555" y="4474026"/>
            <a:ext cx="13239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Lemma 1 + </a:t>
            </a:r>
          </a:p>
          <a:p>
            <a:r>
              <a:rPr lang="en-US"/>
              <a:t>memoryless</a:t>
            </a:r>
          </a:p>
        </p:txBody>
      </p:sp>
      <p:sp>
        <p:nvSpPr>
          <p:cNvPr id="102" name="Left Brace 101">
            <a:extLst>
              <a:ext uri="{FF2B5EF4-FFF2-40B4-BE49-F238E27FC236}">
                <a16:creationId xmlns:a16="http://schemas.microsoft.com/office/drawing/2014/main" id="{7EDA7BFB-9515-8B3E-E89A-C5CFF77A63DB}"/>
              </a:ext>
            </a:extLst>
          </p:cNvPr>
          <p:cNvSpPr/>
          <p:nvPr/>
        </p:nvSpPr>
        <p:spPr>
          <a:xfrm>
            <a:off x="1186445" y="4431071"/>
            <a:ext cx="247990" cy="732243"/>
          </a:xfrm>
          <a:prstGeom prst="lef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Left Brace 102">
            <a:extLst>
              <a:ext uri="{FF2B5EF4-FFF2-40B4-BE49-F238E27FC236}">
                <a16:creationId xmlns:a16="http://schemas.microsoft.com/office/drawing/2014/main" id="{91E011E3-2853-D6EE-B5C5-D3947EF76A4E}"/>
              </a:ext>
            </a:extLst>
          </p:cNvPr>
          <p:cNvSpPr/>
          <p:nvPr/>
        </p:nvSpPr>
        <p:spPr>
          <a:xfrm rot="10800000">
            <a:off x="10582640" y="4442780"/>
            <a:ext cx="247990" cy="732243"/>
          </a:xfrm>
          <a:prstGeom prst="lef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1737B066-0101-12BA-3798-8C1A72749ED8}"/>
                  </a:ext>
                </a:extLst>
              </p:cNvPr>
              <p:cNvSpPr txBox="1"/>
              <p:nvPr/>
            </p:nvSpPr>
            <p:spPr>
              <a:xfrm>
                <a:off x="10427113" y="5360701"/>
                <a:ext cx="47211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55E260BC-DD17-C299-1990-3429466644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27113" y="5360701"/>
                <a:ext cx="472117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ACED2BB7-BE00-808A-2131-D7165A5CB66F}"/>
              </a:ext>
            </a:extLst>
          </p:cNvPr>
          <p:cNvSpPr txBox="1"/>
          <p:nvPr/>
        </p:nvSpPr>
        <p:spPr>
          <a:xfrm>
            <a:off x="10899230" y="393423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3142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076E338-04DA-491E-7C6F-6DA1DAECF95B}"/>
              </a:ext>
            </a:extLst>
          </p:cNvPr>
          <p:cNvSpPr/>
          <p:nvPr/>
        </p:nvSpPr>
        <p:spPr>
          <a:xfrm>
            <a:off x="3328720" y="4896614"/>
            <a:ext cx="2817224" cy="266690"/>
          </a:xfrm>
          <a:prstGeom prst="rect">
            <a:avLst/>
          </a:prstGeom>
          <a:solidFill>
            <a:srgbClr val="FFC000">
              <a:alpha val="3411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024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F054A79-4A3E-3EA9-45F5-5043AC32100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/>
                  <a:t>-stage priority lists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F054A79-4A3E-3EA9-45F5-5043AC3210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t="-20968" b="-34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9742E6-3710-13C0-4AEC-2B6DFC6DC5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CD351D7-73AE-C06A-F4AB-814212A52C05}"/>
                  </a:ext>
                </a:extLst>
              </p:cNvPr>
              <p:cNvSpPr txBox="1"/>
              <p:nvPr/>
            </p:nvSpPr>
            <p:spPr>
              <a:xfrm>
                <a:off x="1094609" y="2436813"/>
                <a:ext cx="10031379" cy="121475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  <a:alpha val="69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en-US" sz="2400" dirty="0"/>
                  <a:t>Lemma 2. Consider consecutive periods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. </m:t>
                    </m:r>
                  </m:oMath>
                </a14:m>
                <a:r>
                  <a:rPr lang="en-US" sz="2400" b="0" dirty="0"/>
                  <a:t>If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𝜆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𝜆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sz="2400" b="0" dirty="0"/>
                  <a:t>then there exists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sz="2400" dirty="0"/>
                  <a:t> so that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sz="2400" b="0" dirty="0"/>
                  <a:t> and all allocation probabilities remain the same in the schedule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 </m:t>
                        </m:r>
                        <m:sSubSup>
                          <m:sSub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 </m:t>
                        </m:r>
                        <m:sSubSup>
                          <m:sSub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b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e>
                    </m:d>
                  </m:oMath>
                </a14:m>
                <a:endParaRPr lang="en-US" sz="2400" b="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CD351D7-73AE-C06A-F4AB-814212A52C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4609" y="2436813"/>
                <a:ext cx="10031379" cy="1214756"/>
              </a:xfrm>
              <a:prstGeom prst="rect">
                <a:avLst/>
              </a:prstGeom>
              <a:blipFill>
                <a:blip r:embed="rId3"/>
                <a:stretch>
                  <a:fillRect t="-4020" b="-95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CCD1184-E8D4-1C47-F438-56AD163C68D9}"/>
                  </a:ext>
                </a:extLst>
              </p:cNvPr>
              <p:cNvSpPr txBox="1"/>
              <p:nvPr/>
            </p:nvSpPr>
            <p:spPr>
              <a:xfrm>
                <a:off x="1097594" y="1249898"/>
                <a:ext cx="10031379" cy="98755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  <a:alpha val="69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sz="2400" dirty="0"/>
                  <a:t>Lemma 1. Given BPL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b="0" dirty="0"/>
                  <a:t>, if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400" b="0" dirty="0"/>
                  <a:t> is not a prefix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b="0" dirty="0"/>
                  <a:t> you can 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⊂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⊂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2400" b="0" dirty="0"/>
                  <a:t>:</a:t>
                </a:r>
              </a:p>
              <a:p>
                <a:pPr>
                  <a:spcAft>
                    <a:spcPts val="600"/>
                  </a:spcAft>
                </a:pPr>
                <a:r>
                  <a:rPr lang="en-US" sz="2400" dirty="0"/>
                  <a:t>	Equal P(claimed by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b="0" dirty="0"/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∀</m:t>
                    </m:r>
                  </m:oMath>
                </a14:m>
                <a:r>
                  <a:rPr lang="en-US" sz="2400" b="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∉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∖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2400" b="0" dirty="0"/>
              </a:p>
              <a:p>
                <a:pPr marL="342900" indent="-3429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endParaRPr lang="en-US" sz="2400" b="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CCD1184-E8D4-1C47-F438-56AD163C68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594" y="1249898"/>
                <a:ext cx="10031379" cy="987552"/>
              </a:xfrm>
              <a:prstGeom prst="rect">
                <a:avLst/>
              </a:prstGeom>
              <a:blipFill>
                <a:blip r:embed="rId4"/>
                <a:stretch>
                  <a:fillRect l="-911" t="-4938" r="-122" b="-49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Rectangle 66">
            <a:extLst>
              <a:ext uri="{FF2B5EF4-FFF2-40B4-BE49-F238E27FC236}">
                <a16:creationId xmlns:a16="http://schemas.microsoft.com/office/drawing/2014/main" id="{6AFF47FF-2E24-EBF9-BCEB-6CCA77E43E07}"/>
              </a:ext>
            </a:extLst>
          </p:cNvPr>
          <p:cNvSpPr/>
          <p:nvPr/>
        </p:nvSpPr>
        <p:spPr>
          <a:xfrm>
            <a:off x="1563059" y="3971249"/>
            <a:ext cx="3733800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803CD753-7427-8986-FF10-CF327083AA4B}"/>
              </a:ext>
            </a:extLst>
          </p:cNvPr>
          <p:cNvSpPr/>
          <p:nvPr/>
        </p:nvSpPr>
        <p:spPr>
          <a:xfrm>
            <a:off x="5296859" y="3978194"/>
            <a:ext cx="1894114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13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94341005-5725-A588-D4BB-0F50EB55DDCF}"/>
              </a:ext>
            </a:extLst>
          </p:cNvPr>
          <p:cNvSpPr/>
          <p:nvPr/>
        </p:nvSpPr>
        <p:spPr>
          <a:xfrm>
            <a:off x="7190973" y="3978194"/>
            <a:ext cx="1894114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134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1AC9B8CB-7D39-D67F-FC77-5AA56975AF26}"/>
              </a:ext>
            </a:extLst>
          </p:cNvPr>
          <p:cNvSpPr/>
          <p:nvPr/>
        </p:nvSpPr>
        <p:spPr>
          <a:xfrm>
            <a:off x="9085087" y="3980306"/>
            <a:ext cx="1429407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1234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987B4B94-5F9A-9C1C-A6DE-8B29E7E660C6}"/>
                  </a:ext>
                </a:extLst>
              </p:cNvPr>
              <p:cNvSpPr/>
              <p:nvPr/>
            </p:nvSpPr>
            <p:spPr>
              <a:xfrm>
                <a:off x="1563059" y="4439322"/>
                <a:ext cx="1132114" cy="266700"/>
              </a:xfrm>
              <a:prstGeom prst="rect">
                <a:avLst/>
              </a:prstGeom>
              <a:noFill/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∅</m:t>
                      </m:r>
                    </m:oMath>
                  </m:oMathPara>
                </a14:m>
                <a:endParaRPr lang="en-US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987B4B94-5F9A-9C1C-A6DE-8B29E7E660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3059" y="4439322"/>
                <a:ext cx="1132114" cy="266700"/>
              </a:xfrm>
              <a:prstGeom prst="rect">
                <a:avLst/>
              </a:prstGeom>
              <a:blipFill>
                <a:blip r:embed="rId5"/>
                <a:stretch>
                  <a:fillRect b="-14894"/>
                </a:stretch>
              </a:blipFill>
              <a:ln w="1905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Rectangle 71">
            <a:extLst>
              <a:ext uri="{FF2B5EF4-FFF2-40B4-BE49-F238E27FC236}">
                <a16:creationId xmlns:a16="http://schemas.microsoft.com/office/drawing/2014/main" id="{CCAC0C98-2801-1A8C-6DB0-37D43A6DE99D}"/>
              </a:ext>
            </a:extLst>
          </p:cNvPr>
          <p:cNvSpPr/>
          <p:nvPr/>
        </p:nvSpPr>
        <p:spPr>
          <a:xfrm>
            <a:off x="5296859" y="4439463"/>
            <a:ext cx="849085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3EBE1A9-2788-E360-CB36-41842BBA673F}"/>
              </a:ext>
            </a:extLst>
          </p:cNvPr>
          <p:cNvSpPr/>
          <p:nvPr/>
        </p:nvSpPr>
        <p:spPr>
          <a:xfrm>
            <a:off x="7190973" y="4439463"/>
            <a:ext cx="745671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8A57111E-61C3-B4AB-4F3B-7C7FEC42EA9D}"/>
              </a:ext>
            </a:extLst>
          </p:cNvPr>
          <p:cNvSpPr/>
          <p:nvPr/>
        </p:nvSpPr>
        <p:spPr>
          <a:xfrm>
            <a:off x="9085087" y="4441575"/>
            <a:ext cx="1429407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1234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DD7B1CBA-A2B4-4C15-910B-567B7C9BF4CF}"/>
              </a:ext>
            </a:extLst>
          </p:cNvPr>
          <p:cNvSpPr/>
          <p:nvPr/>
        </p:nvSpPr>
        <p:spPr>
          <a:xfrm>
            <a:off x="2695173" y="4438694"/>
            <a:ext cx="2601686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13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23175A59-87A8-4832-A311-510BF5C386CC}"/>
              </a:ext>
            </a:extLst>
          </p:cNvPr>
          <p:cNvSpPr/>
          <p:nvPr/>
        </p:nvSpPr>
        <p:spPr>
          <a:xfrm>
            <a:off x="6145944" y="4439604"/>
            <a:ext cx="1045029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123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442359D8-62A6-ECDD-014D-D1C1A94D2D24}"/>
              </a:ext>
            </a:extLst>
          </p:cNvPr>
          <p:cNvSpPr/>
          <p:nvPr/>
        </p:nvSpPr>
        <p:spPr>
          <a:xfrm>
            <a:off x="7936644" y="4439463"/>
            <a:ext cx="1148443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1234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696FC80B-0E1C-79C5-C3F1-B524C3F03AE4}"/>
                  </a:ext>
                </a:extLst>
              </p:cNvPr>
              <p:cNvSpPr/>
              <p:nvPr/>
            </p:nvSpPr>
            <p:spPr>
              <a:xfrm>
                <a:off x="1563060" y="4897242"/>
                <a:ext cx="1132114" cy="266700"/>
              </a:xfrm>
              <a:prstGeom prst="rect">
                <a:avLst/>
              </a:prstGeom>
              <a:noFill/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∅</m:t>
                      </m:r>
                    </m:oMath>
                  </m:oMathPara>
                </a14:m>
                <a:endParaRPr lang="en-US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696FC80B-0E1C-79C5-C3F1-B524C3F03A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3060" y="4897242"/>
                <a:ext cx="1132114" cy="266700"/>
              </a:xfrm>
              <a:prstGeom prst="rect">
                <a:avLst/>
              </a:prstGeom>
              <a:blipFill>
                <a:blip r:embed="rId6"/>
                <a:stretch>
                  <a:fillRect b="-14894"/>
                </a:stretch>
              </a:blipFill>
              <a:ln w="1905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Rectangle 78">
            <a:extLst>
              <a:ext uri="{FF2B5EF4-FFF2-40B4-BE49-F238E27FC236}">
                <a16:creationId xmlns:a16="http://schemas.microsoft.com/office/drawing/2014/main" id="{A6ECF6F7-588E-C356-7206-39C998E7A9DC}"/>
              </a:ext>
            </a:extLst>
          </p:cNvPr>
          <p:cNvSpPr/>
          <p:nvPr/>
        </p:nvSpPr>
        <p:spPr>
          <a:xfrm>
            <a:off x="5296860" y="4897383"/>
            <a:ext cx="849085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619C3326-0869-C53C-C80C-948E4ADB3CAF}"/>
              </a:ext>
            </a:extLst>
          </p:cNvPr>
          <p:cNvSpPr/>
          <p:nvPr/>
        </p:nvSpPr>
        <p:spPr>
          <a:xfrm>
            <a:off x="7190974" y="4897383"/>
            <a:ext cx="745671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B988AF3C-704F-0771-53BF-01D21C14F306}"/>
              </a:ext>
            </a:extLst>
          </p:cNvPr>
          <p:cNvSpPr/>
          <p:nvPr/>
        </p:nvSpPr>
        <p:spPr>
          <a:xfrm>
            <a:off x="9085088" y="4899495"/>
            <a:ext cx="1429407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1234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5628B254-5ACF-067A-C8E8-1D930144C262}"/>
              </a:ext>
            </a:extLst>
          </p:cNvPr>
          <p:cNvSpPr/>
          <p:nvPr/>
        </p:nvSpPr>
        <p:spPr>
          <a:xfrm>
            <a:off x="3328720" y="4896614"/>
            <a:ext cx="1968139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123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923417B2-E25B-3847-5981-86A0D94A9C90}"/>
              </a:ext>
            </a:extLst>
          </p:cNvPr>
          <p:cNvSpPr/>
          <p:nvPr/>
        </p:nvSpPr>
        <p:spPr>
          <a:xfrm>
            <a:off x="6145945" y="4897524"/>
            <a:ext cx="1045029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123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EBA8B5C-1153-76F9-9542-4D5ADB49BC4A}"/>
              </a:ext>
            </a:extLst>
          </p:cNvPr>
          <p:cNvSpPr/>
          <p:nvPr/>
        </p:nvSpPr>
        <p:spPr>
          <a:xfrm>
            <a:off x="7936645" y="4897383"/>
            <a:ext cx="1148443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1234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3CD7CEA3-925C-7E8F-ADFB-9C786E59E9F0}"/>
              </a:ext>
            </a:extLst>
          </p:cNvPr>
          <p:cNvSpPr/>
          <p:nvPr/>
        </p:nvSpPr>
        <p:spPr>
          <a:xfrm>
            <a:off x="2695173" y="4896614"/>
            <a:ext cx="633547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</a:t>
            </a: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3BAF6B85-B0B1-471B-31F7-AE6B3F4A40E0}"/>
              </a:ext>
            </a:extLst>
          </p:cNvPr>
          <p:cNvCxnSpPr/>
          <p:nvPr/>
        </p:nvCxnSpPr>
        <p:spPr>
          <a:xfrm>
            <a:off x="1503077" y="5381480"/>
            <a:ext cx="924970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4B7B08C6-DADD-3084-EAAE-1116416DC1C9}"/>
              </a:ext>
            </a:extLst>
          </p:cNvPr>
          <p:cNvCxnSpPr>
            <a:cxnSpLocks/>
          </p:cNvCxnSpPr>
          <p:nvPr/>
        </p:nvCxnSpPr>
        <p:spPr>
          <a:xfrm>
            <a:off x="1565364" y="5289195"/>
            <a:ext cx="0" cy="1845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C7590676-4198-D4B4-B25D-BC2EBCA433A0}"/>
              </a:ext>
            </a:extLst>
          </p:cNvPr>
          <p:cNvCxnSpPr>
            <a:cxnSpLocks/>
          </p:cNvCxnSpPr>
          <p:nvPr/>
        </p:nvCxnSpPr>
        <p:spPr>
          <a:xfrm>
            <a:off x="10545102" y="5289195"/>
            <a:ext cx="0" cy="1845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B91D7BB2-00BC-6F43-8FE5-E682C7CD3622}"/>
                  </a:ext>
                </a:extLst>
              </p:cNvPr>
              <p:cNvSpPr/>
              <p:nvPr/>
            </p:nvSpPr>
            <p:spPr>
              <a:xfrm>
                <a:off x="1563058" y="5692510"/>
                <a:ext cx="1396999" cy="266700"/>
              </a:xfrm>
              <a:prstGeom prst="rect">
                <a:avLst/>
              </a:prstGeom>
              <a:noFill/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∅</m:t>
                      </m:r>
                    </m:oMath>
                  </m:oMathPara>
                </a14:m>
                <a:endParaRPr lang="en-US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B91D7BB2-00BC-6F43-8FE5-E682C7CD36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3058" y="5692510"/>
                <a:ext cx="1396999" cy="266700"/>
              </a:xfrm>
              <a:prstGeom prst="rect">
                <a:avLst/>
              </a:prstGeom>
              <a:blipFill>
                <a:blip r:embed="rId7"/>
                <a:stretch>
                  <a:fillRect b="-14894"/>
                </a:stretch>
              </a:blipFill>
              <a:ln w="1905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0" name="Rectangle 89">
            <a:extLst>
              <a:ext uri="{FF2B5EF4-FFF2-40B4-BE49-F238E27FC236}">
                <a16:creationId xmlns:a16="http://schemas.microsoft.com/office/drawing/2014/main" id="{3612E2D5-A130-D8D8-AB35-1D2161330A21}"/>
              </a:ext>
            </a:extLst>
          </p:cNvPr>
          <p:cNvSpPr/>
          <p:nvPr/>
        </p:nvSpPr>
        <p:spPr>
          <a:xfrm>
            <a:off x="4474988" y="5692651"/>
            <a:ext cx="1101273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142E63F3-3267-2AB1-98D4-FC44C0DA4DE4}"/>
              </a:ext>
            </a:extLst>
          </p:cNvPr>
          <p:cNvSpPr/>
          <p:nvPr/>
        </p:nvSpPr>
        <p:spPr>
          <a:xfrm>
            <a:off x="6955117" y="5692651"/>
            <a:ext cx="981527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123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75D330C2-7186-D513-2297-C216BF087452}"/>
              </a:ext>
            </a:extLst>
          </p:cNvPr>
          <p:cNvSpPr/>
          <p:nvPr/>
        </p:nvSpPr>
        <p:spPr>
          <a:xfrm>
            <a:off x="9085087" y="5694763"/>
            <a:ext cx="1429407" cy="263818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1234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44FAADF8-123A-1BA1-3032-28FC96FA88ED}"/>
              </a:ext>
            </a:extLst>
          </p:cNvPr>
          <p:cNvSpPr/>
          <p:nvPr/>
        </p:nvSpPr>
        <p:spPr>
          <a:xfrm>
            <a:off x="3591438" y="5691882"/>
            <a:ext cx="880287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BD5239FB-1D61-0226-B53C-FEC010E45E99}"/>
              </a:ext>
            </a:extLst>
          </p:cNvPr>
          <p:cNvSpPr/>
          <p:nvPr/>
        </p:nvSpPr>
        <p:spPr>
          <a:xfrm>
            <a:off x="5576261" y="5692792"/>
            <a:ext cx="1378856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123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1F78EE58-0BA9-B14B-860F-8D88CEEA37EA}"/>
              </a:ext>
            </a:extLst>
          </p:cNvPr>
          <p:cNvSpPr/>
          <p:nvPr/>
        </p:nvSpPr>
        <p:spPr>
          <a:xfrm>
            <a:off x="7936644" y="5692651"/>
            <a:ext cx="1148443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1234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57717565-A0AB-E93B-6DE3-EC7A05489FDC}"/>
              </a:ext>
            </a:extLst>
          </p:cNvPr>
          <p:cNvSpPr/>
          <p:nvPr/>
        </p:nvSpPr>
        <p:spPr>
          <a:xfrm>
            <a:off x="2960062" y="5691882"/>
            <a:ext cx="631374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345BB0E5-FE1A-0B8B-E206-5ABB08E12310}"/>
              </a:ext>
            </a:extLst>
          </p:cNvPr>
          <p:cNvSpPr txBox="1"/>
          <p:nvPr/>
        </p:nvSpPr>
        <p:spPr>
          <a:xfrm>
            <a:off x="191418" y="3926878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Initial PL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8ADB2938-B20E-5389-0298-21DB372FCFEB}"/>
              </a:ext>
            </a:extLst>
          </p:cNvPr>
          <p:cNvSpPr txBox="1"/>
          <p:nvPr/>
        </p:nvSpPr>
        <p:spPr>
          <a:xfrm>
            <a:off x="162583" y="4468624"/>
            <a:ext cx="11314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Repeated </a:t>
            </a:r>
          </a:p>
          <a:p>
            <a:r>
              <a:rPr lang="en-US"/>
              <a:t>decomp.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0C6049ED-8AD0-D46A-61F1-203222B1CE00}"/>
              </a:ext>
            </a:extLst>
          </p:cNvPr>
          <p:cNvSpPr txBox="1"/>
          <p:nvPr/>
        </p:nvSpPr>
        <p:spPr>
          <a:xfrm>
            <a:off x="213196" y="5640566"/>
            <a:ext cx="898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Final PL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BAD8C15E-EB8D-03D1-910B-EFD6327770BC}"/>
              </a:ext>
            </a:extLst>
          </p:cNvPr>
          <p:cNvSpPr txBox="1"/>
          <p:nvPr/>
        </p:nvSpPr>
        <p:spPr>
          <a:xfrm>
            <a:off x="10749555" y="4474026"/>
            <a:ext cx="13239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Lemma 1 + </a:t>
            </a:r>
          </a:p>
          <a:p>
            <a:r>
              <a:rPr lang="en-US"/>
              <a:t>memoryless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AD65C9D5-5E8A-D824-C78E-EC6A3723CAB7}"/>
              </a:ext>
            </a:extLst>
          </p:cNvPr>
          <p:cNvSpPr txBox="1"/>
          <p:nvPr/>
        </p:nvSpPr>
        <p:spPr>
          <a:xfrm>
            <a:off x="10638370" y="5621235"/>
            <a:ext cx="1047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Lemma 2</a:t>
            </a:r>
          </a:p>
        </p:txBody>
      </p:sp>
      <p:sp>
        <p:nvSpPr>
          <p:cNvPr id="102" name="Left Brace 101">
            <a:extLst>
              <a:ext uri="{FF2B5EF4-FFF2-40B4-BE49-F238E27FC236}">
                <a16:creationId xmlns:a16="http://schemas.microsoft.com/office/drawing/2014/main" id="{1BA44EDD-DFC5-EFCC-C8D1-4F3ED79C151B}"/>
              </a:ext>
            </a:extLst>
          </p:cNvPr>
          <p:cNvSpPr/>
          <p:nvPr/>
        </p:nvSpPr>
        <p:spPr>
          <a:xfrm>
            <a:off x="1186445" y="4431071"/>
            <a:ext cx="247990" cy="732243"/>
          </a:xfrm>
          <a:prstGeom prst="lef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Left Brace 102">
            <a:extLst>
              <a:ext uri="{FF2B5EF4-FFF2-40B4-BE49-F238E27FC236}">
                <a16:creationId xmlns:a16="http://schemas.microsoft.com/office/drawing/2014/main" id="{2474F2AF-684E-E399-BC3C-A719871DAA44}"/>
              </a:ext>
            </a:extLst>
          </p:cNvPr>
          <p:cNvSpPr/>
          <p:nvPr/>
        </p:nvSpPr>
        <p:spPr>
          <a:xfrm rot="10800000">
            <a:off x="10582640" y="4442780"/>
            <a:ext cx="247990" cy="732243"/>
          </a:xfrm>
          <a:prstGeom prst="lef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55E260BC-DD17-C299-1990-342946664465}"/>
                  </a:ext>
                </a:extLst>
              </p:cNvPr>
              <p:cNvSpPr txBox="1"/>
              <p:nvPr/>
            </p:nvSpPr>
            <p:spPr>
              <a:xfrm>
                <a:off x="10427113" y="5360701"/>
                <a:ext cx="47211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55E260BC-DD17-C299-1990-3429466644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27113" y="5360701"/>
                <a:ext cx="472117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F71C3518-5E8D-F312-46E2-9230664DED7A}"/>
              </a:ext>
            </a:extLst>
          </p:cNvPr>
          <p:cNvSpPr txBox="1"/>
          <p:nvPr/>
        </p:nvSpPr>
        <p:spPr>
          <a:xfrm>
            <a:off x="10899230" y="393423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3142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DC1D89-2429-81AB-9A59-53E04FB89AD2}"/>
              </a:ext>
            </a:extLst>
          </p:cNvPr>
          <p:cNvSpPr txBox="1"/>
          <p:nvPr/>
        </p:nvSpPr>
        <p:spPr>
          <a:xfrm>
            <a:off x="319355" y="588577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1234</a:t>
            </a:r>
          </a:p>
        </p:txBody>
      </p:sp>
    </p:spTree>
    <p:extLst>
      <p:ext uri="{BB962C8B-B14F-4D97-AF65-F5344CB8AC3E}">
        <p14:creationId xmlns:p14="http://schemas.microsoft.com/office/powerpoint/2010/main" val="1412990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89" grpId="0" animBg="1"/>
      <p:bldP spid="90" grpId="0" animBg="1"/>
      <p:bldP spid="91" grpId="0" animBg="1"/>
      <p:bldP spid="92" grpId="0" animBg="1"/>
      <p:bldP spid="93" grpId="0" animBg="1"/>
      <p:bldP spid="94" grpId="0" animBg="1"/>
      <p:bldP spid="95" grpId="0" animBg="1"/>
      <p:bldP spid="96" grpId="0" animBg="1"/>
      <p:bldP spid="99" grpId="0"/>
      <p:bldP spid="101" grpId="0"/>
      <p:bldP spid="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F054A79-4A3E-3EA9-45F5-5043AC32100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/>
                  <a:t>-stage priority lists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F054A79-4A3E-3EA9-45F5-5043AC3210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t="-20968" b="-34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9742E6-3710-13C0-4AEC-2B6DFC6DC5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CD351D7-73AE-C06A-F4AB-814212A52C05}"/>
                  </a:ext>
                </a:extLst>
              </p:cNvPr>
              <p:cNvSpPr txBox="1"/>
              <p:nvPr/>
            </p:nvSpPr>
            <p:spPr>
              <a:xfrm>
                <a:off x="1094609" y="2436813"/>
                <a:ext cx="10031379" cy="1214756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  <a:alpha val="69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en-US" sz="2400" dirty="0"/>
                  <a:t>Lemma 2. Consider consecutive periods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. </m:t>
                    </m:r>
                  </m:oMath>
                </a14:m>
                <a:r>
                  <a:rPr lang="en-US" sz="2400" b="0" dirty="0"/>
                  <a:t>If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𝜆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𝜆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sz="2400" b="0" dirty="0"/>
                  <a:t>then there exists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sz="2400" dirty="0"/>
                  <a:t> so that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sz="2400" b="0" dirty="0"/>
                  <a:t> and all allocation probabilities remain the same in the schedule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 </m:t>
                        </m:r>
                        <m:sSubSup>
                          <m:sSub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 </m:t>
                        </m:r>
                        <m:sSubSup>
                          <m:sSub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b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e>
                    </m:d>
                  </m:oMath>
                </a14:m>
                <a:endParaRPr lang="en-US" sz="2400" b="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CD351D7-73AE-C06A-F4AB-814212A52C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4609" y="2436813"/>
                <a:ext cx="10031379" cy="1214756"/>
              </a:xfrm>
              <a:prstGeom prst="rect">
                <a:avLst/>
              </a:prstGeom>
              <a:blipFill>
                <a:blip r:embed="rId3"/>
                <a:stretch>
                  <a:fillRect t="-4020" b="-95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CCD1184-E8D4-1C47-F438-56AD163C68D9}"/>
                  </a:ext>
                </a:extLst>
              </p:cNvPr>
              <p:cNvSpPr txBox="1"/>
              <p:nvPr/>
            </p:nvSpPr>
            <p:spPr>
              <a:xfrm>
                <a:off x="1097594" y="1249898"/>
                <a:ext cx="10031379" cy="98755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  <a:alpha val="69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sz="2400" dirty="0"/>
                  <a:t>Lemma 1. Given BPL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b="0" dirty="0"/>
                  <a:t>, if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400" b="0" dirty="0"/>
                  <a:t> is not a prefix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b="0" dirty="0"/>
                  <a:t> you can 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⊂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⊂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2400" b="0" dirty="0"/>
                  <a:t>:</a:t>
                </a:r>
              </a:p>
              <a:p>
                <a:pPr>
                  <a:spcAft>
                    <a:spcPts val="600"/>
                  </a:spcAft>
                </a:pPr>
                <a:r>
                  <a:rPr lang="en-US" sz="2400" dirty="0"/>
                  <a:t>	Equal P(claimed by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b="0" dirty="0"/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∀</m:t>
                    </m:r>
                  </m:oMath>
                </a14:m>
                <a:r>
                  <a:rPr lang="en-US" sz="2400" b="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∉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∖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2400" b="0" dirty="0"/>
              </a:p>
              <a:p>
                <a:pPr marL="342900" indent="-3429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endParaRPr lang="en-US" sz="2400" b="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CCD1184-E8D4-1C47-F438-56AD163C68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594" y="1249898"/>
                <a:ext cx="10031379" cy="987552"/>
              </a:xfrm>
              <a:prstGeom prst="rect">
                <a:avLst/>
              </a:prstGeom>
              <a:blipFill>
                <a:blip r:embed="rId4"/>
                <a:stretch>
                  <a:fillRect l="-911" t="-4938" r="-122" b="-49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5E7FBC9-CD00-7912-ED42-CCB65E33274F}"/>
                  </a:ext>
                </a:extLst>
              </p:cNvPr>
              <p:cNvSpPr txBox="1"/>
              <p:nvPr/>
            </p:nvSpPr>
            <p:spPr>
              <a:xfrm>
                <a:off x="537412" y="4258275"/>
                <a:ext cx="11192260" cy="954364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  <a:alpha val="69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en-US" sz="2800" dirty="0"/>
                  <a:t>Thm. For any objective value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800" dirty="0"/>
                  <a:t> if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sz="2800" dirty="0"/>
                  <a:t> is achievable with an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800" dirty="0"/>
                  <a:t>-stage priority list, then prioritizing by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p>
                    </m:sSubSup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/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800" dirty="0"/>
                  <a:t> works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5E7FBC9-CD00-7912-ED42-CCB65E3327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412" y="4258275"/>
                <a:ext cx="11192260" cy="954364"/>
              </a:xfrm>
              <a:prstGeom prst="rect">
                <a:avLst/>
              </a:prstGeom>
              <a:blipFill>
                <a:blip r:embed="rId5"/>
                <a:stretch>
                  <a:fillRect l="-817" t="-6410" r="-1688" b="-179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332944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6EDD52-EBEF-E0D6-1423-F7F161BC7F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F5993F-4D0D-C134-7D23-8D32BDF39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Setting: a national food rescue platform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AF6F20-ED5A-2C32-92FF-07B0E83904C8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>
            <a:normAutofit/>
          </a:bodyPr>
          <a:lstStyle/>
          <a:p>
            <a:r>
              <a:rPr lang="en-US" dirty="0"/>
              <a:t>Active in 50 states in the US</a:t>
            </a:r>
          </a:p>
          <a:p>
            <a:r>
              <a:rPr lang="en-US" dirty="0"/>
              <a:t>Distributed 2.9M pounds of food in 2022, 81M in 2024</a:t>
            </a:r>
          </a:p>
          <a:p>
            <a:r>
              <a:rPr lang="en-US" dirty="0"/>
              <a:t>Acts as a matching platform between donors and recipients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 descr="A screenshot of a mobile app&#10;&#10;AI-generated content may be incorrect.">
            <a:extLst>
              <a:ext uri="{FF2B5EF4-FFF2-40B4-BE49-F238E27FC236}">
                <a16:creationId xmlns:a16="http://schemas.microsoft.com/office/drawing/2014/main" id="{9323B936-CE00-F361-C34B-1A4F53EA9A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5410" y="2752363"/>
            <a:ext cx="5461179" cy="3659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935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5A8D87-60A3-1044-A6C7-413B9C6D4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364721"/>
          </a:xfrm>
        </p:spPr>
        <p:txBody>
          <a:bodyPr/>
          <a:lstStyle/>
          <a:p>
            <a:pPr algn="ctr"/>
            <a:r>
              <a:rPr lang="en-US" dirty="0"/>
              <a:t>Quantifying the practical </a:t>
            </a:r>
            <a:br>
              <a:rPr lang="en-US" dirty="0"/>
            </a:br>
            <a:r>
              <a:rPr lang="en-US" dirty="0"/>
              <a:t>impact of priority lists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5F3683-2146-D67C-D0EE-011B105085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8118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9EE89B-0963-CC87-560E-84BF3A3CC9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6"/>
            <a:ext cx="10816387" cy="757822"/>
          </a:xfrm>
        </p:spPr>
        <p:txBody>
          <a:bodyPr>
            <a:normAutofit/>
          </a:bodyPr>
          <a:lstStyle/>
          <a:p>
            <a:r>
              <a:rPr lang="en-US" dirty="0"/>
              <a:t>Simulations calibrated by operations in Florida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A48A67-2412-EA9E-AE97-9E739CC4CD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Allocation data 2021-2023 </a:t>
            </a:r>
          </a:p>
          <a:p>
            <a:r>
              <a:rPr lang="en-US" dirty="0"/>
              <a:t>Estimate response rates </a:t>
            </a:r>
          </a:p>
          <a:p>
            <a:r>
              <a:rPr lang="en-US" dirty="0"/>
              <a:t>Draw donors, donation sizes, deadlines from historical distributions</a:t>
            </a:r>
          </a:p>
          <a:p>
            <a:r>
              <a:rPr lang="en-US" dirty="0"/>
              <a:t>Three valuation functions: Number of items, total pounds, value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A13F36-0D74-F898-B28D-BA93704914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537" y="3511641"/>
            <a:ext cx="10730926" cy="2665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3350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F56D13-2DB4-79B7-6454-91A8C88899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C81987-E7A2-9B3F-1D3D-F55A685796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811BDC-FA97-73B9-A71F-7CE96F0A79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7412" y="2511925"/>
            <a:ext cx="10816388" cy="4909637"/>
          </a:xfrm>
        </p:spPr>
        <p:txBody>
          <a:bodyPr/>
          <a:lstStyle/>
          <a:p>
            <a:endParaRPr lang="en-US"/>
          </a:p>
          <a:p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75A601F-0924-E1B3-DAFF-DF99F87F72DA}"/>
              </a:ext>
            </a:extLst>
          </p:cNvPr>
          <p:cNvGrpSpPr/>
          <p:nvPr/>
        </p:nvGrpSpPr>
        <p:grpSpPr>
          <a:xfrm>
            <a:off x="1304925" y="287629"/>
            <a:ext cx="9582150" cy="4251825"/>
            <a:chOff x="1304925" y="406900"/>
            <a:chExt cx="9582150" cy="425182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5474BBB-3F41-96E4-E843-545276BA3D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04925" y="406900"/>
              <a:ext cx="9582150" cy="4210050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6BB19F0-7E1C-DE1D-8E5C-672998D651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45088"/>
            <a:stretch>
              <a:fillRect/>
            </a:stretch>
          </p:blipFill>
          <p:spPr>
            <a:xfrm>
              <a:off x="1304925" y="1309708"/>
              <a:ext cx="9582150" cy="2311822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A93EA8E-35B6-C813-8076-038D4AE40B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19531" b="54092"/>
            <a:stretch>
              <a:fillRect/>
            </a:stretch>
          </p:blipFill>
          <p:spPr>
            <a:xfrm>
              <a:off x="1304925" y="3548269"/>
              <a:ext cx="9582150" cy="1110456"/>
            </a:xfrm>
            <a:prstGeom prst="rect">
              <a:avLst/>
            </a:prstGeom>
          </p:spPr>
        </p:pic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6B6F3831-A8D4-91D4-9D6F-043574847C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412" y="2248884"/>
            <a:ext cx="11015747" cy="4002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5568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CD567D-68A3-A00C-4C86-4E329C079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1EB93C-B4EB-9A3F-88C7-4AF1A9A280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7412" y="2511925"/>
            <a:ext cx="10816388" cy="4909637"/>
          </a:xfrm>
        </p:spPr>
        <p:txBody>
          <a:bodyPr/>
          <a:lstStyle/>
          <a:p>
            <a:endParaRPr lang="en-US"/>
          </a:p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5BA4E66-3CCD-C7CB-74E0-3E0245C81AAA}"/>
              </a:ext>
            </a:extLst>
          </p:cNvPr>
          <p:cNvSpPr/>
          <p:nvPr/>
        </p:nvSpPr>
        <p:spPr>
          <a:xfrm>
            <a:off x="1304925" y="2236305"/>
            <a:ext cx="9560289" cy="31653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E462BFC-B6D7-4F59-9ED7-45B8B7DB6E52}"/>
              </a:ext>
            </a:extLst>
          </p:cNvPr>
          <p:cNvGrpSpPr/>
          <p:nvPr/>
        </p:nvGrpSpPr>
        <p:grpSpPr>
          <a:xfrm>
            <a:off x="1304925" y="287629"/>
            <a:ext cx="9582150" cy="4251825"/>
            <a:chOff x="1304925" y="406900"/>
            <a:chExt cx="9582150" cy="4251825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EC7BC1B-DFEE-8F2A-3D8D-0E205BBA307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04925" y="406900"/>
              <a:ext cx="9582150" cy="421005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020745E-9529-8FF1-05FC-ECCBA6E122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45088"/>
            <a:stretch>
              <a:fillRect/>
            </a:stretch>
          </p:blipFill>
          <p:spPr>
            <a:xfrm>
              <a:off x="1304925" y="1309708"/>
              <a:ext cx="9582150" cy="2311822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E39738E-7315-76EF-63AC-728EE0BCE1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19531" b="54092"/>
            <a:stretch>
              <a:fillRect/>
            </a:stretch>
          </p:blipFill>
          <p:spPr>
            <a:xfrm>
              <a:off x="1304925" y="3548269"/>
              <a:ext cx="9582150" cy="1110456"/>
            </a:xfrm>
            <a:prstGeom prst="rect">
              <a:avLst/>
            </a:prstGeom>
          </p:spPr>
        </p:pic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EE3DD215-9AA5-51B6-DEA1-5D4C26ABADD0}"/>
              </a:ext>
            </a:extLst>
          </p:cNvPr>
          <p:cNvSpPr/>
          <p:nvPr/>
        </p:nvSpPr>
        <p:spPr>
          <a:xfrm>
            <a:off x="646043" y="2186608"/>
            <a:ext cx="10515600" cy="25344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3C3A96-2D72-4A9E-F138-F067E958E5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9284" y="2371011"/>
            <a:ext cx="5920840" cy="4419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1897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CAB18B-AB53-3135-EBF8-A07CD98D46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7025B-CE69-5D47-39D0-7A2DCF93C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BE24D-7048-30E6-D3EE-EB4F3AAFB2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7412" y="2511925"/>
            <a:ext cx="10816388" cy="4909637"/>
          </a:xfrm>
        </p:spPr>
        <p:txBody>
          <a:bodyPr/>
          <a:lstStyle/>
          <a:p>
            <a:endParaRPr lang="en-US"/>
          </a:p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B5AF449-8D22-8B33-8658-93C760F78D3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53714"/>
          <a:stretch>
            <a:fillRect/>
          </a:stretch>
        </p:blipFill>
        <p:spPr>
          <a:xfrm>
            <a:off x="1304925" y="277691"/>
            <a:ext cx="9582150" cy="194867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1FCFA18-1B5D-9570-068E-96A0822B2FD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5088"/>
          <a:stretch>
            <a:fillRect/>
          </a:stretch>
        </p:blipFill>
        <p:spPr>
          <a:xfrm>
            <a:off x="1304925" y="1180499"/>
            <a:ext cx="9582150" cy="2311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40438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3D406E-412B-4E29-E1E9-48B754A327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E4618-AC7D-D3C3-03E5-CDDF0E2B1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FA3012-D210-282D-4D0F-4553F7F781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7412" y="2511925"/>
            <a:ext cx="10816388" cy="4909637"/>
          </a:xfrm>
        </p:spPr>
        <p:txBody>
          <a:bodyPr/>
          <a:lstStyle/>
          <a:p>
            <a:endParaRPr lang="en-US"/>
          </a:p>
          <a:p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B92A6A1-44CB-0C61-B8C3-F3EF43532923}"/>
              </a:ext>
            </a:extLst>
          </p:cNvPr>
          <p:cNvGrpSpPr/>
          <p:nvPr/>
        </p:nvGrpSpPr>
        <p:grpSpPr>
          <a:xfrm>
            <a:off x="1304925" y="277691"/>
            <a:ext cx="9582150" cy="4251825"/>
            <a:chOff x="1304925" y="406900"/>
            <a:chExt cx="9582150" cy="425182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D61DC10-E39D-FEC3-DA38-FDD4F556017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04925" y="406900"/>
              <a:ext cx="9582150" cy="4210050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FD5FC81-8944-F0CB-0C3B-D28BF56043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45088"/>
            <a:stretch>
              <a:fillRect/>
            </a:stretch>
          </p:blipFill>
          <p:spPr>
            <a:xfrm>
              <a:off x="1304925" y="1309708"/>
              <a:ext cx="9582150" cy="2311822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B16B760-35D1-C124-D6D8-FF947051B3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19531" b="54092"/>
            <a:stretch>
              <a:fillRect/>
            </a:stretch>
          </p:blipFill>
          <p:spPr>
            <a:xfrm>
              <a:off x="1304925" y="3548269"/>
              <a:ext cx="9582150" cy="11104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783206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28EBF6-10F6-DACE-6385-3E376E664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Controlling the increase in claim times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0A5E5D-145C-47D3-A0F8-A1EF5721F8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Optimal PL </a:t>
            </a:r>
            <a:r>
              <a:rPr lang="en-US" dirty="0" err="1"/>
              <a:t>s.t.</a:t>
            </a:r>
            <a:r>
              <a:rPr lang="en-US" dirty="0"/>
              <a:t> upper bound on the maximum delay in any notification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2957558-09D3-459A-E655-1A31BCF897A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517"/>
          <a:stretch>
            <a:fillRect/>
          </a:stretch>
        </p:blipFill>
        <p:spPr>
          <a:xfrm>
            <a:off x="2800644" y="1744763"/>
            <a:ext cx="6439541" cy="4691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24266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79B06D-B931-70A5-26DC-30EEFC6CD4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Pilot started in June</a:t>
            </a:r>
          </a:p>
          <a:p>
            <a:r>
              <a:rPr lang="en-US" dirty="0"/>
              <a:t>Ongoing: improving data collection and transparency</a:t>
            </a:r>
          </a:p>
          <a:p>
            <a:r>
              <a:rPr lang="en-US" dirty="0"/>
              <a:t>Open questions: </a:t>
            </a:r>
          </a:p>
          <a:p>
            <a:pPr lvl="1"/>
            <a:r>
              <a:rPr lang="en-US" dirty="0"/>
              <a:t>Other fairness notions</a:t>
            </a:r>
          </a:p>
          <a:p>
            <a:pPr lvl="1"/>
            <a:r>
              <a:rPr lang="en-US" dirty="0"/>
              <a:t>An online version</a:t>
            </a:r>
          </a:p>
          <a:p>
            <a:pPr lvl="1"/>
            <a:r>
              <a:rPr lang="en-US" dirty="0"/>
              <a:t>When to offer transportation</a:t>
            </a:r>
          </a:p>
          <a:p>
            <a:pPr lvl="1"/>
            <a:r>
              <a:rPr lang="en-US" dirty="0"/>
              <a:t>Storage space and splitting goods</a:t>
            </a:r>
          </a:p>
        </p:txBody>
      </p:sp>
      <p:pic>
        <p:nvPicPr>
          <p:cNvPr id="1026" name="Picture 2" descr="Coming Soon Hanging Sign On White Stock Footage Video (100% Royalty-free)  1080843407 | Shutterstock">
            <a:extLst>
              <a:ext uri="{FF2B5EF4-FFF2-40B4-BE49-F238E27FC236}">
                <a16:creationId xmlns:a16="http://schemas.microsoft.com/office/drawing/2014/main" id="{F9E57A24-35DA-3DD5-7632-637558DF4E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00" t="17374" r="29242" b="14241"/>
          <a:stretch/>
        </p:blipFill>
        <p:spPr bwMode="auto">
          <a:xfrm rot="1464934">
            <a:off x="10731109" y="340660"/>
            <a:ext cx="1634836" cy="1758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35FCF2D-EADF-22F0-0F23-9457D99065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next?</a:t>
            </a:r>
          </a:p>
        </p:txBody>
      </p:sp>
      <p:pic>
        <p:nvPicPr>
          <p:cNvPr id="4" name="Picture 2" descr="Human rights doodle vector hand drawn style">
            <a:extLst>
              <a:ext uri="{FF2B5EF4-FFF2-40B4-BE49-F238E27FC236}">
                <a16:creationId xmlns:a16="http://schemas.microsoft.com/office/drawing/2014/main" id="{27349FBC-0409-911A-C41C-D776EF28D9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9458" t="43001" r="25109"/>
          <a:stretch/>
        </p:blipFill>
        <p:spPr bwMode="auto">
          <a:xfrm>
            <a:off x="6595774" y="4773706"/>
            <a:ext cx="847165" cy="2084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uman rights doodle vector hand drawn style">
            <a:extLst>
              <a:ext uri="{FF2B5EF4-FFF2-40B4-BE49-F238E27FC236}">
                <a16:creationId xmlns:a16="http://schemas.microsoft.com/office/drawing/2014/main" id="{D900373E-1705-4A3A-97FA-F91F9D51BA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4783" t="50000" r="12622"/>
          <a:stretch/>
        </p:blipFill>
        <p:spPr bwMode="auto">
          <a:xfrm>
            <a:off x="8074951" y="5029660"/>
            <a:ext cx="645468" cy="1828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uman rights doodle vector hand drawn style">
            <a:extLst>
              <a:ext uri="{FF2B5EF4-FFF2-40B4-BE49-F238E27FC236}">
                <a16:creationId xmlns:a16="http://schemas.microsoft.com/office/drawing/2014/main" id="{C73761F3-41B6-4DD3-C28D-30189B30E1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222" t="50000" r="72101"/>
          <a:stretch/>
        </p:blipFill>
        <p:spPr bwMode="auto">
          <a:xfrm>
            <a:off x="1909483" y="5029660"/>
            <a:ext cx="860611" cy="1828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uman rights doodle vector hand drawn style">
            <a:extLst>
              <a:ext uri="{FF2B5EF4-FFF2-40B4-BE49-F238E27FC236}">
                <a16:creationId xmlns:a16="http://schemas.microsoft.com/office/drawing/2014/main" id="{A644F425-6473-0898-8760-23D99B4F22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728" t="37116" r="38711"/>
          <a:stretch/>
        </p:blipFill>
        <p:spPr bwMode="auto">
          <a:xfrm>
            <a:off x="3738281" y="4558553"/>
            <a:ext cx="1842247" cy="2299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Isosceles Triangle 7">
            <a:extLst>
              <a:ext uri="{FF2B5EF4-FFF2-40B4-BE49-F238E27FC236}">
                <a16:creationId xmlns:a16="http://schemas.microsoft.com/office/drawing/2014/main" id="{A2C70355-730D-0AF4-4DFF-C48AC120A352}"/>
              </a:ext>
            </a:extLst>
          </p:cNvPr>
          <p:cNvSpPr/>
          <p:nvPr/>
        </p:nvSpPr>
        <p:spPr>
          <a:xfrm rot="2884041">
            <a:off x="11443360" y="-202282"/>
            <a:ext cx="1358118" cy="747986"/>
          </a:xfrm>
          <a:prstGeom prst="triangle">
            <a:avLst/>
          </a:prstGeom>
          <a:solidFill>
            <a:srgbClr val="60C4A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FB854B9-E435-C84D-7EFA-938FAD9D73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27129" y="4126506"/>
            <a:ext cx="2262587" cy="2262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6840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FCF2D-EADF-22F0-0F23-9457D99065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Related Work</a:t>
            </a:r>
          </a:p>
        </p:txBody>
      </p:sp>
      <p:pic>
        <p:nvPicPr>
          <p:cNvPr id="4" name="Picture 2" descr="Human rights doodle vector hand drawn style">
            <a:extLst>
              <a:ext uri="{FF2B5EF4-FFF2-40B4-BE49-F238E27FC236}">
                <a16:creationId xmlns:a16="http://schemas.microsoft.com/office/drawing/2014/main" id="{27349FBC-0409-911A-C41C-D776EF28D9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2089" y="3615377"/>
            <a:ext cx="4867822" cy="3242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79B06D-B931-70A5-26DC-30EEFC6CD4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/>
                </a:solidFill>
              </a:rPr>
              <a:t>Food rescue in OM</a:t>
            </a:r>
          </a:p>
          <a:p>
            <a:pPr lvl="1"/>
            <a:r>
              <a:rPr lang="en-US" dirty="0"/>
              <a:t>Ata et al. (2019), </a:t>
            </a:r>
            <a:r>
              <a:rPr lang="en-US" dirty="0" err="1"/>
              <a:t>Manshadi</a:t>
            </a:r>
            <a:r>
              <a:rPr lang="en-US" dirty="0"/>
              <a:t> and </a:t>
            </a:r>
            <a:r>
              <a:rPr lang="en-US" dirty="0" err="1"/>
              <a:t>Rodilitz</a:t>
            </a:r>
            <a:r>
              <a:rPr lang="en-US" dirty="0"/>
              <a:t> (2022)</a:t>
            </a:r>
          </a:p>
          <a:p>
            <a:r>
              <a:rPr lang="en-US" dirty="0">
                <a:solidFill>
                  <a:schemeClr val="accent5"/>
                </a:solidFill>
              </a:rPr>
              <a:t>Food waste in OM</a:t>
            </a:r>
          </a:p>
          <a:p>
            <a:pPr lvl="1"/>
            <a:r>
              <a:rPr lang="en-US" dirty="0" err="1"/>
              <a:t>Akkaş</a:t>
            </a:r>
            <a:r>
              <a:rPr lang="en-US" dirty="0"/>
              <a:t> (2019), </a:t>
            </a:r>
            <a:r>
              <a:rPr lang="en-US" dirty="0" err="1"/>
              <a:t>Akkaş</a:t>
            </a:r>
            <a:r>
              <a:rPr lang="en-US" dirty="0"/>
              <a:t> and Gaur (2022), </a:t>
            </a:r>
            <a:r>
              <a:rPr lang="en-US" dirty="0" err="1"/>
              <a:t>Akkaş</a:t>
            </a:r>
            <a:r>
              <a:rPr lang="en-US" dirty="0"/>
              <a:t> and </a:t>
            </a:r>
            <a:r>
              <a:rPr lang="en-US" dirty="0" err="1"/>
              <a:t>Honhon</a:t>
            </a:r>
            <a:r>
              <a:rPr lang="en-US" dirty="0"/>
              <a:t> (2022, 2023), </a:t>
            </a:r>
            <a:r>
              <a:rPr lang="en-US" dirty="0" err="1"/>
              <a:t>Belavina</a:t>
            </a:r>
            <a:r>
              <a:rPr lang="en-US" dirty="0"/>
              <a:t> (2021), Wu and </a:t>
            </a:r>
            <a:r>
              <a:rPr lang="en-US" dirty="0" err="1"/>
              <a:t>Honhon</a:t>
            </a:r>
            <a:r>
              <a:rPr lang="en-US" dirty="0"/>
              <a:t> (2023), …</a:t>
            </a:r>
          </a:p>
          <a:p>
            <a:r>
              <a:rPr lang="en-US" dirty="0">
                <a:solidFill>
                  <a:schemeClr val="accent5"/>
                </a:solidFill>
              </a:rPr>
              <a:t>Fairness (motivated by a food donation context)</a:t>
            </a:r>
          </a:p>
          <a:p>
            <a:pPr lvl="1"/>
            <a:r>
              <a:rPr lang="en-US" dirty="0"/>
              <a:t>Lee et al. (2019), </a:t>
            </a:r>
            <a:r>
              <a:rPr lang="en-US" dirty="0" err="1"/>
              <a:t>Manshadi</a:t>
            </a:r>
            <a:r>
              <a:rPr lang="en-US" dirty="0"/>
              <a:t> et al. (2023), Prendergast (2022), Shi et al. (2020), Sinclair et al. (2022), …</a:t>
            </a:r>
          </a:p>
        </p:txBody>
      </p:sp>
    </p:spTree>
    <p:extLst>
      <p:ext uri="{BB962C8B-B14F-4D97-AF65-F5344CB8AC3E}">
        <p14:creationId xmlns:p14="http://schemas.microsoft.com/office/powerpoint/2010/main" val="4238342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62AC59-EFC8-3BB7-9AAB-21C17EEF6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Redistribution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708A91-9448-0197-C654-1C36056B1F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704FB8-7CB1-D59D-F60A-2231B83EBF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3178" y="1116224"/>
            <a:ext cx="7495680" cy="536528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6546622-B7B9-ACC4-E3D3-7C43A1891479}"/>
              </a:ext>
            </a:extLst>
          </p:cNvPr>
          <p:cNvSpPr txBox="1"/>
          <p:nvPr/>
        </p:nvSpPr>
        <p:spPr>
          <a:xfrm>
            <a:off x="9648858" y="1267326"/>
            <a:ext cx="24088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*Additive change </a:t>
            </a:r>
          </a:p>
          <a:p>
            <a:r>
              <a:rPr lang="en-US" sz="2400" dirty="0"/>
              <a:t>  by decile</a:t>
            </a:r>
          </a:p>
        </p:txBody>
      </p:sp>
    </p:spTree>
    <p:extLst>
      <p:ext uri="{BB962C8B-B14F-4D97-AF65-F5344CB8AC3E}">
        <p14:creationId xmlns:p14="http://schemas.microsoft.com/office/powerpoint/2010/main" val="4446970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29B55A-A4D5-3286-08F1-81248F1746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EF0A5-677C-D749-58AC-E1CCBAF3A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Setting: a national food rescue platform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62BCB3-05DA-9E22-3A2A-56F823DF3530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r>
              <a:rPr lang="en-US" dirty="0"/>
              <a:t>Active in 50 states in the US</a:t>
            </a:r>
          </a:p>
          <a:p>
            <a:r>
              <a:rPr lang="en-US" dirty="0"/>
              <a:t>Distributed 2.9M pounds of food in 2022, 81M in 2024</a:t>
            </a:r>
          </a:p>
          <a:p>
            <a:r>
              <a:rPr lang="en-US" dirty="0"/>
              <a:t>Acts as a matching platform between donors and recipients</a:t>
            </a:r>
          </a:p>
          <a:p>
            <a:endParaRPr lang="en-US" dirty="0"/>
          </a:p>
          <a:p>
            <a:r>
              <a:rPr lang="en-US" dirty="0"/>
              <a:t>We focus on donations below 3,000 pounds</a:t>
            </a:r>
            <a:endParaRPr lang="en-US" dirty="0">
              <a:solidFill>
                <a:schemeClr val="bg2">
                  <a:lumMod val="75000"/>
                </a:schemeClr>
              </a:solidFill>
            </a:endParaRPr>
          </a:p>
          <a:p>
            <a:r>
              <a:rPr lang="en-US" dirty="0"/>
              <a:t>Existing FCFS (first-come-first-serve) matching – first to claim a posted donation gets it, which results in inequities in distribution</a:t>
            </a:r>
          </a:p>
          <a:p>
            <a:r>
              <a:rPr lang="en-US" dirty="0"/>
              <a:t>Goal: To improve fairness outcomes in such food rescue platforms that operate on the basis of FCFS matching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54921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979FC5-7DFB-4D86-0BAF-C711ED1F3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Starting from an inequitable historical state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60B31A-DC5A-22AC-D839-ACD16F67AD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DC9927-2687-A2A9-5DFF-C2D744E7C5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1951" y="1267326"/>
            <a:ext cx="6981160" cy="5182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14389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A5CEE7-670C-22C0-36EC-EBE368DD3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C9BA394A-3AB5-B40C-B7D4-9DB0143612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02493" y="278015"/>
            <a:ext cx="6516162" cy="4910138"/>
          </a:xfr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5EDAD053-D7FC-6860-646F-FF13AC0F7658}"/>
              </a:ext>
            </a:extLst>
          </p:cNvPr>
          <p:cNvGrpSpPr/>
          <p:nvPr/>
        </p:nvGrpSpPr>
        <p:grpSpPr>
          <a:xfrm>
            <a:off x="521497" y="3250182"/>
            <a:ext cx="6609456" cy="3549977"/>
            <a:chOff x="4914361" y="1019503"/>
            <a:chExt cx="6609456" cy="354997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BBC5BA2-6F16-D6E7-8C78-E9DD192C52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67509"/>
            <a:stretch/>
          </p:blipFill>
          <p:spPr>
            <a:xfrm>
              <a:off x="4914361" y="1019503"/>
              <a:ext cx="6609456" cy="2228193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D0FC4D1-F94E-D35B-8F15-53889B477C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80536"/>
            <a:stretch/>
          </p:blipFill>
          <p:spPr>
            <a:xfrm>
              <a:off x="4914361" y="3234666"/>
              <a:ext cx="6609456" cy="1334814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CD664FA7-C740-241E-8C33-47439764FF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8528" y="63046"/>
            <a:ext cx="5921346" cy="5340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10642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A84CD-6684-3E7D-2A62-E2DF15698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87E745-E0E9-6B8A-5F0D-62ABADAF69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3C58F1FE-8B90-92B0-F584-F8C6CAB6DB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511" y="1238387"/>
            <a:ext cx="4648200" cy="5254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AA005D1-68C9-3902-DF3F-F799272EFE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4979" y="770273"/>
            <a:ext cx="6627193" cy="4972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211935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6B541-26CB-2A5E-5A28-2AF33ABDBA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Our theory doesn’t really fit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3CF8C2-FBDF-2396-0682-8852A38F64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Model	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C48C08-E8CD-FF43-B283-5E0A87F73CA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/>
              <a:t>Items arrive online</a:t>
            </a:r>
          </a:p>
          <a:p>
            <a:r>
              <a:rPr lang="en-US"/>
              <a:t>Agents have values for items</a:t>
            </a:r>
          </a:p>
          <a:p>
            <a:r>
              <a:rPr lang="en-US"/>
              <a:t>Fairness metric: envy	</a:t>
            </a:r>
          </a:p>
          <a:p>
            <a:r>
              <a:rPr lang="en-US"/>
              <a:t>Algorithm decides allocation</a:t>
            </a:r>
          </a:p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E073465-0041-5FEB-0058-5E89F920B96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/>
              <a:t>Here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1F1D55D-96D7-D6AF-2376-6C450DD8D57C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/>
              <a:t>Items arrive online</a:t>
            </a:r>
          </a:p>
          <a:p>
            <a:r>
              <a:rPr lang="en-US"/>
              <a:t>We don’t know item values</a:t>
            </a:r>
          </a:p>
          <a:p>
            <a:r>
              <a:rPr lang="en-US"/>
              <a:t>Can’t use envy as metric</a:t>
            </a:r>
          </a:p>
          <a:p>
            <a:r>
              <a:rPr lang="en-US"/>
              <a:t>Algorithm doesn’t get to allocate</a:t>
            </a:r>
          </a:p>
          <a:p>
            <a:r>
              <a:rPr lang="en-US"/>
              <a:t>Response rates</a:t>
            </a:r>
          </a:p>
        </p:txBody>
      </p:sp>
    </p:spTree>
    <p:extLst>
      <p:ext uri="{BB962C8B-B14F-4D97-AF65-F5344CB8AC3E}">
        <p14:creationId xmlns:p14="http://schemas.microsoft.com/office/powerpoint/2010/main" val="851479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96328D-AD2D-52A2-55EC-A0C20F1D2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Priority lists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22ED497-5D20-7A86-A381-D44B34548B2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spcAft>
                    <a:spcPts val="1200"/>
                  </a:spcAft>
                  <a:buNone/>
                </a:pPr>
                <a:r>
                  <a:rPr lang="en-US"/>
                  <a:t>First-claim, first serve BUT delay announcing to the fastest responders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/>
                  <a:t>-stage priority list: Ordering of recipients with announcement times</a:t>
                </a:r>
              </a:p>
              <a:p>
                <a:pPr lvl="1"/>
                <a:endParaRPr lang="en-US"/>
              </a:p>
              <a:p>
                <a:pPr lvl="1"/>
                <a:endParaRPr lang="en-US"/>
              </a:p>
              <a:p>
                <a:pPr lvl="1"/>
                <a:endParaRPr lang="en-US"/>
              </a:p>
              <a:p>
                <a:pPr lvl="1"/>
                <a:endParaRPr lang="en-US"/>
              </a:p>
              <a:p>
                <a:r>
                  <a:rPr lang="en-US"/>
                  <a:t>2-stage/binary priority list: Subset of recipients, priority time</a:t>
                </a:r>
              </a:p>
              <a:p>
                <a:pPr lvl="1"/>
                <a:endParaRPr lang="en-US"/>
              </a:p>
              <a:p>
                <a:pPr marL="457200" lvl="1" indent="0">
                  <a:buNone/>
                </a:pPr>
                <a:endParaRPr lang="en-US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22ED497-5D20-7A86-A381-D44B34548B2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184" t="-21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75559379-0AAA-039A-AA1A-43018CD676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9519" y="2445715"/>
            <a:ext cx="454561" cy="82719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BBE96BB-DB71-22EC-1C83-AF36247202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7498" y="2394104"/>
            <a:ext cx="559881" cy="83217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468A9BE-CB72-8020-8672-D75137E4A8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88123" y="2419773"/>
            <a:ext cx="540157" cy="827197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A3652C0-FCA2-3CDE-57D1-F8AA5EF00148}"/>
              </a:ext>
            </a:extLst>
          </p:cNvPr>
          <p:cNvCxnSpPr/>
          <p:nvPr/>
        </p:nvCxnSpPr>
        <p:spPr>
          <a:xfrm>
            <a:off x="1576552" y="3520966"/>
            <a:ext cx="8660524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69AE7D5-6326-8665-93AF-2E53DB443F15}"/>
              </a:ext>
            </a:extLst>
          </p:cNvPr>
          <p:cNvSpPr txBox="1"/>
          <p:nvPr/>
        </p:nvSpPr>
        <p:spPr>
          <a:xfrm>
            <a:off x="1340384" y="3135650"/>
            <a:ext cx="32733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/>
              <a:t>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1F7236B-8A1C-4449-310B-C6E84884EFD0}"/>
              </a:ext>
            </a:extLst>
          </p:cNvPr>
          <p:cNvSpPr txBox="1"/>
          <p:nvPr/>
        </p:nvSpPr>
        <p:spPr>
          <a:xfrm>
            <a:off x="3278846" y="3016793"/>
            <a:ext cx="5725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/>
              <a:t>1hr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C5F2B2D-E265-0219-E401-CE5688883173}"/>
              </a:ext>
            </a:extLst>
          </p:cNvPr>
          <p:cNvSpPr txBox="1"/>
          <p:nvPr/>
        </p:nvSpPr>
        <p:spPr>
          <a:xfrm>
            <a:off x="6246394" y="2959492"/>
            <a:ext cx="67839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/>
              <a:t>3hrs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4ABF4BA-9596-A91D-1BC4-9C11BD2D1CA7}"/>
              </a:ext>
            </a:extLst>
          </p:cNvPr>
          <p:cNvSpPr txBox="1"/>
          <p:nvPr/>
        </p:nvSpPr>
        <p:spPr>
          <a:xfrm>
            <a:off x="9678168" y="3024785"/>
            <a:ext cx="90454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/>
              <a:t>2 days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284E9DC-3461-7725-64D1-30FA3B60F21B}"/>
              </a:ext>
            </a:extLst>
          </p:cNvPr>
          <p:cNvCxnSpPr>
            <a:cxnSpLocks/>
          </p:cNvCxnSpPr>
          <p:nvPr/>
        </p:nvCxnSpPr>
        <p:spPr>
          <a:xfrm>
            <a:off x="1576552" y="3497665"/>
            <a:ext cx="8323755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C6DF0C9-7355-4F5D-4EBE-82ACBB7141AE}"/>
              </a:ext>
            </a:extLst>
          </p:cNvPr>
          <p:cNvCxnSpPr>
            <a:cxnSpLocks/>
          </p:cNvCxnSpPr>
          <p:nvPr/>
        </p:nvCxnSpPr>
        <p:spPr>
          <a:xfrm>
            <a:off x="3499507" y="3470444"/>
            <a:ext cx="640080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824D562-4246-6D21-AAC4-FD0653A7FC25}"/>
              </a:ext>
            </a:extLst>
          </p:cNvPr>
          <p:cNvCxnSpPr>
            <a:cxnSpLocks/>
          </p:cNvCxnSpPr>
          <p:nvPr/>
        </p:nvCxnSpPr>
        <p:spPr>
          <a:xfrm>
            <a:off x="6572907" y="3447680"/>
            <a:ext cx="3327400" cy="3706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FBD4784-A56A-29C3-1722-60677C30EA1C}"/>
              </a:ext>
            </a:extLst>
          </p:cNvPr>
          <p:cNvCxnSpPr>
            <a:cxnSpLocks/>
          </p:cNvCxnSpPr>
          <p:nvPr/>
        </p:nvCxnSpPr>
        <p:spPr>
          <a:xfrm>
            <a:off x="6572907" y="3358410"/>
            <a:ext cx="0" cy="29314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081B407-4E78-4FC7-F1DE-337C5970A312}"/>
              </a:ext>
            </a:extLst>
          </p:cNvPr>
          <p:cNvCxnSpPr>
            <a:cxnSpLocks/>
          </p:cNvCxnSpPr>
          <p:nvPr/>
        </p:nvCxnSpPr>
        <p:spPr>
          <a:xfrm>
            <a:off x="9900307" y="3351093"/>
            <a:ext cx="0" cy="29314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A365FB-4182-D6BD-3B02-D0E91145BD90}"/>
              </a:ext>
            </a:extLst>
          </p:cNvPr>
          <p:cNvCxnSpPr>
            <a:cxnSpLocks/>
          </p:cNvCxnSpPr>
          <p:nvPr/>
        </p:nvCxnSpPr>
        <p:spPr>
          <a:xfrm>
            <a:off x="3499507" y="3374394"/>
            <a:ext cx="0" cy="29314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D506C760-C783-2AC7-7471-54699680B7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13846" y="4647547"/>
            <a:ext cx="559881" cy="83217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A4A50F46-734E-8292-8A71-9DDF0BCEF5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92243" y="4688923"/>
            <a:ext cx="540157" cy="827197"/>
          </a:xfrm>
          <a:prstGeom prst="rect">
            <a:avLst/>
          </a:prstGeom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561F748-F272-897F-F079-EC9BBBEBD2EF}"/>
              </a:ext>
            </a:extLst>
          </p:cNvPr>
          <p:cNvCxnSpPr/>
          <p:nvPr/>
        </p:nvCxnSpPr>
        <p:spPr>
          <a:xfrm>
            <a:off x="1728537" y="5763339"/>
            <a:ext cx="8660524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A59D89B4-2EA6-7C78-FB7D-E4D907CFABDC}"/>
              </a:ext>
            </a:extLst>
          </p:cNvPr>
          <p:cNvSpPr txBox="1"/>
          <p:nvPr/>
        </p:nvSpPr>
        <p:spPr>
          <a:xfrm>
            <a:off x="1492369" y="5378023"/>
            <a:ext cx="32733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/>
              <a:t>0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BA3C11D-C0D1-9D81-7ACC-E23C9AA8AF84}"/>
              </a:ext>
            </a:extLst>
          </p:cNvPr>
          <p:cNvSpPr txBox="1"/>
          <p:nvPr/>
        </p:nvSpPr>
        <p:spPr>
          <a:xfrm>
            <a:off x="5714984" y="5201865"/>
            <a:ext cx="67839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/>
              <a:t>2hrs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843A7A9-9EAA-ACBC-317C-5AD0B18CBA02}"/>
              </a:ext>
            </a:extLst>
          </p:cNvPr>
          <p:cNvSpPr txBox="1"/>
          <p:nvPr/>
        </p:nvSpPr>
        <p:spPr>
          <a:xfrm>
            <a:off x="9830153" y="5267158"/>
            <a:ext cx="90454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/>
              <a:t>2 days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E76EE95-B181-A542-FFAF-27D9EC6E7E50}"/>
              </a:ext>
            </a:extLst>
          </p:cNvPr>
          <p:cNvCxnSpPr>
            <a:cxnSpLocks/>
          </p:cNvCxnSpPr>
          <p:nvPr/>
        </p:nvCxnSpPr>
        <p:spPr>
          <a:xfrm>
            <a:off x="1728537" y="5730469"/>
            <a:ext cx="8323755" cy="9569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6E449AB8-A22E-BB5D-D228-D601B819BDCC}"/>
              </a:ext>
            </a:extLst>
          </p:cNvPr>
          <p:cNvCxnSpPr>
            <a:cxnSpLocks/>
          </p:cNvCxnSpPr>
          <p:nvPr/>
        </p:nvCxnSpPr>
        <p:spPr>
          <a:xfrm>
            <a:off x="1728537" y="5700345"/>
            <a:ext cx="8323755" cy="12472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C2B2ED1-C8B7-DBBA-D2C3-5992E193ADA5}"/>
              </a:ext>
            </a:extLst>
          </p:cNvPr>
          <p:cNvCxnSpPr>
            <a:cxnSpLocks/>
          </p:cNvCxnSpPr>
          <p:nvPr/>
        </p:nvCxnSpPr>
        <p:spPr>
          <a:xfrm>
            <a:off x="6041497" y="5678631"/>
            <a:ext cx="4010795" cy="1354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B4F21411-AAC6-F35F-372D-8A185624F5E4}"/>
              </a:ext>
            </a:extLst>
          </p:cNvPr>
          <p:cNvCxnSpPr>
            <a:cxnSpLocks/>
          </p:cNvCxnSpPr>
          <p:nvPr/>
        </p:nvCxnSpPr>
        <p:spPr>
          <a:xfrm>
            <a:off x="6041497" y="5600783"/>
            <a:ext cx="0" cy="29314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7BF46CA8-B5CA-A43A-3FD7-AD4E9A675543}"/>
              </a:ext>
            </a:extLst>
          </p:cNvPr>
          <p:cNvCxnSpPr>
            <a:cxnSpLocks/>
          </p:cNvCxnSpPr>
          <p:nvPr/>
        </p:nvCxnSpPr>
        <p:spPr>
          <a:xfrm>
            <a:off x="10052292" y="5593466"/>
            <a:ext cx="0" cy="29314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Graphic 10" descr="Envelope with solid fill">
            <a:extLst>
              <a:ext uri="{FF2B5EF4-FFF2-40B4-BE49-F238E27FC236}">
                <a16:creationId xmlns:a16="http://schemas.microsoft.com/office/drawing/2014/main" id="{CDCD918E-CD47-F79D-6891-8A9C1A32B06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78398" y="2767597"/>
            <a:ext cx="512752" cy="512752"/>
          </a:xfrm>
          <a:prstGeom prst="rect">
            <a:avLst/>
          </a:prstGeom>
        </p:spPr>
      </p:pic>
      <p:pic>
        <p:nvPicPr>
          <p:cNvPr id="12" name="Graphic 11" descr="Envelope with solid fill">
            <a:extLst>
              <a:ext uri="{FF2B5EF4-FFF2-40B4-BE49-F238E27FC236}">
                <a16:creationId xmlns:a16="http://schemas.microsoft.com/office/drawing/2014/main" id="{61467EF1-37E9-7144-3908-BE94BCFFA34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504051" y="4966490"/>
            <a:ext cx="512752" cy="512752"/>
          </a:xfrm>
          <a:prstGeom prst="rect">
            <a:avLst/>
          </a:prstGeom>
        </p:spPr>
      </p:pic>
      <p:pic>
        <p:nvPicPr>
          <p:cNvPr id="13" name="Graphic 12" descr="Envelope with solid fill">
            <a:extLst>
              <a:ext uri="{FF2B5EF4-FFF2-40B4-BE49-F238E27FC236}">
                <a16:creationId xmlns:a16="http://schemas.microsoft.com/office/drawing/2014/main" id="{57B50533-DFBC-2F7D-E477-C3B9E7F50D6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510926" y="4635536"/>
            <a:ext cx="512752" cy="512752"/>
          </a:xfrm>
          <a:prstGeom prst="rect">
            <a:avLst/>
          </a:prstGeom>
        </p:spPr>
      </p:pic>
      <p:pic>
        <p:nvPicPr>
          <p:cNvPr id="20" name="Graphic 19" descr="Envelope with solid fill">
            <a:extLst>
              <a:ext uri="{FF2B5EF4-FFF2-40B4-BE49-F238E27FC236}">
                <a16:creationId xmlns:a16="http://schemas.microsoft.com/office/drawing/2014/main" id="{07FCD885-CD6B-E687-75C9-B1A1609A4FB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375162" y="2704993"/>
            <a:ext cx="512752" cy="512752"/>
          </a:xfrm>
          <a:prstGeom prst="rect">
            <a:avLst/>
          </a:prstGeom>
        </p:spPr>
      </p:pic>
      <p:pic>
        <p:nvPicPr>
          <p:cNvPr id="22" name="Graphic 21" descr="Envelope with solid fill">
            <a:extLst>
              <a:ext uri="{FF2B5EF4-FFF2-40B4-BE49-F238E27FC236}">
                <a16:creationId xmlns:a16="http://schemas.microsoft.com/office/drawing/2014/main" id="{8411B8FA-2A72-CC37-87C1-7DD61D98826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450970" y="2628744"/>
            <a:ext cx="512752" cy="512752"/>
          </a:xfrm>
          <a:prstGeom prst="rect">
            <a:avLst/>
          </a:prstGeom>
        </p:spPr>
      </p:pic>
      <p:pic>
        <p:nvPicPr>
          <p:cNvPr id="24" name="Graphic 23" descr="Envelope with solid fill">
            <a:extLst>
              <a:ext uri="{FF2B5EF4-FFF2-40B4-BE49-F238E27FC236}">
                <a16:creationId xmlns:a16="http://schemas.microsoft.com/office/drawing/2014/main" id="{60F13C5C-F1A1-59E6-1481-4DFC49723C6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938596" y="4872818"/>
            <a:ext cx="512752" cy="51275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B0E796B-A0D1-1453-7614-3A84952116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80898" y="2380296"/>
            <a:ext cx="559881" cy="83217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77D3A9DC-4A57-5B24-027B-18EDB82505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16333" y="2457441"/>
            <a:ext cx="540157" cy="82719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FC7C7D4-FCEC-1FDA-AECE-FA94F15A20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9108" y="2417964"/>
            <a:ext cx="559881" cy="832174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E6060124-418B-C1F3-BC27-484AB590F7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5702" y="4670325"/>
            <a:ext cx="454561" cy="827197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FFF28443-9504-51B3-6F5A-2E4CEB0C79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52516" y="4682051"/>
            <a:ext cx="540157" cy="827197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35454BC6-EC3C-D51A-432E-FC46159452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45291" y="4642574"/>
            <a:ext cx="559881" cy="8321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442EFD-85B4-ED2E-D397-02561B3933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59898" y="2546504"/>
            <a:ext cx="559881" cy="832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128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18" grpId="0"/>
      <p:bldP spid="32" grpId="0"/>
      <p:bldP spid="34" grpId="0"/>
      <p:bldP spid="35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DB36BA22-65E4-F7DB-69C9-99CEFE9DB4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0C24F-0F10-441E-C3E8-3CC16D39A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85C726-F842-36AB-F849-1C798FAEDDD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Objective: Rawlsian fairness – maximize worst-off agent</a:t>
                </a:r>
              </a:p>
              <a:p>
                <a:r>
                  <a:rPr lang="en-US" dirty="0"/>
                  <a:t>Recipients have exponentially distributed response rates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b="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 is the set of agents within radius of item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Item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has deadline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, item allocated with prob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by time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When donation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arrives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lim>
                          </m:limLow>
                          <m:r>
                            <a:rPr lang="en-US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fName>
                        <m:e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agents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lim>
                              </m:limLow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accent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accent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sSubSup>
                                    <m:sSubSupPr>
                                      <m:ctrlPr>
                                        <a:rPr lang="en-US" b="0" i="1" smtClean="0">
                                          <a:solidFill>
                                            <a:schemeClr val="accent5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accent5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accent5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b="0" i="1" smtClean="0">
                                          <a:solidFill>
                                            <a:schemeClr val="accent5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accent5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p>
                                  </m:sSub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accent6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accent6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accent6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     </m:t>
                              </m:r>
                            </m:e>
                          </m:fun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.       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≥1−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85C726-F842-36AB-F849-1C798FAEDD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184" t="-21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E64275BF-088A-844F-B3A1-2C494A1308B9}"/>
              </a:ext>
            </a:extLst>
          </p:cNvPr>
          <p:cNvSpPr txBox="1"/>
          <p:nvPr/>
        </p:nvSpPr>
        <p:spPr>
          <a:xfrm>
            <a:off x="6396759" y="3473071"/>
            <a:ext cx="385240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solidFill>
                  <a:schemeClr val="accent5"/>
                </a:solidFill>
              </a:rPr>
              <a:t>Existing allocation of prior items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A6E1CC8-3BD6-3D72-96ED-01E939A5D889}"/>
                  </a:ext>
                </a:extLst>
              </p:cNvPr>
              <p:cNvSpPr txBox="1"/>
              <p:nvPr/>
            </p:nvSpPr>
            <p:spPr>
              <a:xfrm>
                <a:off x="7127984" y="5222172"/>
                <a:ext cx="3852402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dirty="0">
                    <a:solidFill>
                      <a:schemeClr val="accent6">
                        <a:lumMod val="75000"/>
                      </a:schemeClr>
                    </a:solidFill>
                  </a:rPr>
                  <a:t>Expected (fractional) allocation of item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2200" dirty="0">
                    <a:solidFill>
                      <a:schemeClr val="accent6">
                        <a:lumMod val="75000"/>
                      </a:schemeClr>
                    </a:solidFill>
                  </a:rPr>
                  <a:t> to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200" dirty="0">
                    <a:solidFill>
                      <a:schemeClr val="accent6">
                        <a:lumMod val="75000"/>
                      </a:schemeClr>
                    </a:solidFill>
                  </a:rPr>
                  <a:t> by</a:t>
                </a:r>
                <a14:m>
                  <m:oMath xmlns:m="http://schemas.openxmlformats.org/officeDocument/2006/math">
                    <m:r>
                      <a:rPr lang="en-US" sz="2200" b="0" i="0" dirty="0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200" b="0" i="1" dirty="0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dirty="0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200" b="0" i="1" dirty="0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sz="22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A6E1CC8-3BD6-3D72-96ED-01E939A5D8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7984" y="5222172"/>
                <a:ext cx="3852402" cy="769441"/>
              </a:xfrm>
              <a:prstGeom prst="rect">
                <a:avLst/>
              </a:prstGeom>
              <a:blipFill>
                <a:blip r:embed="rId4"/>
                <a:stretch>
                  <a:fillRect l="-2057" t="-5556" b="-150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B61505F-A1F0-6C9A-67D3-14C760385FB4}"/>
                  </a:ext>
                </a:extLst>
              </p:cNvPr>
              <p:cNvSpPr txBox="1"/>
              <p:nvPr/>
            </p:nvSpPr>
            <p:spPr>
              <a:xfrm>
                <a:off x="3922508" y="5259540"/>
                <a:ext cx="2231188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200" dirty="0">
                    <a:solidFill>
                      <a:schemeClr val="accent2">
                        <a:lumMod val="50000"/>
                      </a:schemeClr>
                    </a:solidFill>
                  </a:rPr>
                  <a:t> increasing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2200" dirty="0">
                  <a:solidFill>
                    <a:schemeClr val="accent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B61505F-A1F0-6C9A-67D3-14C760385F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2508" y="5259540"/>
                <a:ext cx="2231188" cy="430887"/>
              </a:xfrm>
              <a:prstGeom prst="rect">
                <a:avLst/>
              </a:prstGeom>
              <a:blipFill>
                <a:blip r:embed="rId5"/>
                <a:stretch>
                  <a:fillRect t="-10000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1D27ECCC-9AF9-C3B2-A250-F96E851E7FAA}"/>
              </a:ext>
            </a:extLst>
          </p:cNvPr>
          <p:cNvCxnSpPr>
            <a:cxnSpLocks/>
          </p:cNvCxnSpPr>
          <p:nvPr/>
        </p:nvCxnSpPr>
        <p:spPr>
          <a:xfrm rot="10800000" flipV="1">
            <a:off x="5484282" y="3722144"/>
            <a:ext cx="912477" cy="430886"/>
          </a:xfrm>
          <a:prstGeom prst="bentConnector3">
            <a:avLst>
              <a:gd name="adj1" fmla="val 100105"/>
            </a:avLst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65C18579-6601-1B7D-38E6-5391219A47CA}"/>
              </a:ext>
            </a:extLst>
          </p:cNvPr>
          <p:cNvCxnSpPr>
            <a:cxnSpLocks/>
            <a:stCxn id="7" idx="1"/>
          </p:cNvCxnSpPr>
          <p:nvPr/>
        </p:nvCxnSpPr>
        <p:spPr>
          <a:xfrm rot="10800000">
            <a:off x="6469210" y="4718909"/>
            <a:ext cx="658774" cy="887984"/>
          </a:xfrm>
          <a:prstGeom prst="bentConnector2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6322765-E7F5-3502-E654-28E6426F5DEF}"/>
              </a:ext>
            </a:extLst>
          </p:cNvPr>
          <p:cNvCxnSpPr>
            <a:cxnSpLocks/>
          </p:cNvCxnSpPr>
          <p:nvPr/>
        </p:nvCxnSpPr>
        <p:spPr>
          <a:xfrm flipV="1">
            <a:off x="4968909" y="4718909"/>
            <a:ext cx="0" cy="540631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" name="Double Bracket 3">
            <a:extLst>
              <a:ext uri="{FF2B5EF4-FFF2-40B4-BE49-F238E27FC236}">
                <a16:creationId xmlns:a16="http://schemas.microsoft.com/office/drawing/2014/main" id="{E570F859-E09B-D692-5541-EAF977CDB37B}"/>
              </a:ext>
            </a:extLst>
          </p:cNvPr>
          <p:cNvSpPr/>
          <p:nvPr/>
        </p:nvSpPr>
        <p:spPr>
          <a:xfrm>
            <a:off x="3741647" y="5619362"/>
            <a:ext cx="2616011" cy="941762"/>
          </a:xfrm>
          <a:prstGeom prst="bracketPair">
            <a:avLst/>
          </a:prstGeom>
          <a:ln w="1905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/>
              <a:t>Number of items</a:t>
            </a:r>
          </a:p>
          <a:p>
            <a:pPr algn="ctr"/>
            <a:r>
              <a:rPr lang="en-US"/>
              <a:t>Pounds of items</a:t>
            </a:r>
          </a:p>
          <a:p>
            <a:pPr algn="ctr"/>
            <a:r>
              <a:rPr lang="en-US"/>
              <a:t>Frac. of agent’s demand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6D431C-FB40-1DF5-A9E7-7023735703B9}"/>
              </a:ext>
            </a:extLst>
          </p:cNvPr>
          <p:cNvSpPr txBox="1"/>
          <p:nvPr/>
        </p:nvSpPr>
        <p:spPr>
          <a:xfrm>
            <a:off x="434850" y="5527568"/>
            <a:ext cx="308430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i="1" dirty="0"/>
              <a:t>Feasible fractional allocations by deadline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4A03290-F57A-6CA4-5489-0C5796E3EE6D}"/>
              </a:ext>
            </a:extLst>
          </p:cNvPr>
          <p:cNvCxnSpPr>
            <a:cxnSpLocks/>
          </p:cNvCxnSpPr>
          <p:nvPr/>
        </p:nvCxnSpPr>
        <p:spPr>
          <a:xfrm flipV="1">
            <a:off x="2486585" y="4934352"/>
            <a:ext cx="0" cy="5932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A82CA63D-FDDC-4AB7-43D3-3BAAC6D56807}"/>
              </a:ext>
            </a:extLst>
          </p:cNvPr>
          <p:cNvSpPr txBox="1"/>
          <p:nvPr/>
        </p:nvSpPr>
        <p:spPr>
          <a:xfrm>
            <a:off x="10823074" y="3315705"/>
            <a:ext cx="20513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Wastage constraint</a:t>
            </a:r>
          </a:p>
        </p:txBody>
      </p: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45D76D98-0EB5-F2F9-43E4-92CB2D9BF6F1}"/>
              </a:ext>
            </a:extLst>
          </p:cNvPr>
          <p:cNvCxnSpPr/>
          <p:nvPr/>
        </p:nvCxnSpPr>
        <p:spPr>
          <a:xfrm rot="10800000" flipV="1">
            <a:off x="10624930" y="4085146"/>
            <a:ext cx="728870" cy="367584"/>
          </a:xfrm>
          <a:prstGeom prst="bentConnector3">
            <a:avLst>
              <a:gd name="adj1" fmla="val -455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387868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840F7438-1404-89FB-8C48-7911113469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671CD-0866-E1BE-3F47-AEF5CDD314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52378B7-4989-9078-B034-3C3EFCF1773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/>
                  <a:t>Objective: Rawlsian fairness – maximize worst-off agent</a:t>
                </a:r>
              </a:p>
              <a:p>
                <a:r>
                  <a:rPr lang="en-US"/>
                  <a:t>Recipients have exponentially distributed response rates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b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/>
                  <a:t> is the set of agents within radius of item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/>
              </a:p>
              <a:p>
                <a:r>
                  <a:rPr lang="en-US"/>
                  <a:t>Item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/>
                  <a:t> has deadline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/>
                  <a:t>, item allocated with prob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/>
                  <a:t> by time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/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:r>
                  <a:rPr lang="en-US"/>
                  <a:t>When donation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/>
                  <a:t> arrives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agents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lim>
                              </m:limLow>
                            </m:fNam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accent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 </m:t>
                              </m:r>
                              <m:sSubSup>
                                <m:sSubSupPr>
                                  <m:ctrlPr>
                                    <a:rPr lang="en-US" b="0" i="1" smtClean="0">
                                      <a:solidFill>
                                        <a:schemeClr val="accent5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5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5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solidFill>
                                        <a:schemeClr val="accent5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accent5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b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)</m:t>
                              </m:r>
                            </m:e>
                          </m:fun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.    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≥1−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func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22ED497-5D20-7A86-A381-D44B34548B2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184" t="-21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76B2AC1-5EBF-4CA7-E939-AA1979C908F1}"/>
              </a:ext>
            </a:extLst>
          </p:cNvPr>
          <p:cNvSpPr txBox="1"/>
          <p:nvPr/>
        </p:nvSpPr>
        <p:spPr>
          <a:xfrm>
            <a:off x="7202573" y="3506700"/>
            <a:ext cx="385240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>
                <a:solidFill>
                  <a:schemeClr val="accent5"/>
                </a:solidFill>
              </a:rPr>
              <a:t>Existing allocation of prior items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51A91B3-481C-A54F-E4B5-421DF761CDF0}"/>
                  </a:ext>
                </a:extLst>
              </p:cNvPr>
              <p:cNvSpPr txBox="1"/>
              <p:nvPr/>
            </p:nvSpPr>
            <p:spPr>
              <a:xfrm>
                <a:off x="7142348" y="4900864"/>
                <a:ext cx="3541995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>
                    <a:solidFill>
                      <a:schemeClr val="accent6">
                        <a:lumMod val="75000"/>
                      </a:schemeClr>
                    </a:solidFill>
                  </a:rPr>
                  <a:t>Expected allocation of item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200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20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3EDD927-9522-C3B4-FB93-E4C97BE51A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2348" y="4900864"/>
                <a:ext cx="3541995" cy="430887"/>
              </a:xfrm>
              <a:prstGeom prst="rect">
                <a:avLst/>
              </a:prstGeom>
              <a:blipFill>
                <a:blip r:embed="rId4"/>
                <a:stretch>
                  <a:fillRect l="-2238" t="-9859" b="-267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B881FDD-B95C-F05C-222C-A9BC0065AEF4}"/>
                  </a:ext>
                </a:extLst>
              </p:cNvPr>
              <p:cNvSpPr txBox="1"/>
              <p:nvPr/>
            </p:nvSpPr>
            <p:spPr>
              <a:xfrm>
                <a:off x="4665511" y="5133144"/>
                <a:ext cx="2231188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200">
                    <a:solidFill>
                      <a:schemeClr val="accent2">
                        <a:lumMod val="50000"/>
                      </a:schemeClr>
                    </a:solidFill>
                  </a:rPr>
                  <a:t> increasing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2200">
                  <a:solidFill>
                    <a:schemeClr val="accent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1E2A5C6-FEC9-BF46-8BA3-1940C8A265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5511" y="5133144"/>
                <a:ext cx="2231188" cy="430887"/>
              </a:xfrm>
              <a:prstGeom prst="rect">
                <a:avLst/>
              </a:prstGeom>
              <a:blipFill>
                <a:blip r:embed="rId5"/>
                <a:stretch>
                  <a:fillRect t="-9859" b="-281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3770D685-C431-2C7E-7A16-591D85CF1A82}"/>
              </a:ext>
            </a:extLst>
          </p:cNvPr>
          <p:cNvCxnSpPr>
            <a:cxnSpLocks/>
          </p:cNvCxnSpPr>
          <p:nvPr/>
        </p:nvCxnSpPr>
        <p:spPr>
          <a:xfrm rot="10800000" flipV="1">
            <a:off x="5752684" y="3743221"/>
            <a:ext cx="1363282" cy="396159"/>
          </a:xfrm>
          <a:prstGeom prst="bentConnector3">
            <a:avLst>
              <a:gd name="adj1" fmla="val 100125"/>
            </a:avLst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0C52C86C-7031-7397-0407-68D93A25C237}"/>
              </a:ext>
            </a:extLst>
          </p:cNvPr>
          <p:cNvCxnSpPr>
            <a:cxnSpLocks/>
          </p:cNvCxnSpPr>
          <p:nvPr/>
        </p:nvCxnSpPr>
        <p:spPr>
          <a:xfrm rot="10800000">
            <a:off x="6390290" y="4656084"/>
            <a:ext cx="716444" cy="460223"/>
          </a:xfrm>
          <a:prstGeom prst="bentConnector3">
            <a:avLst>
              <a:gd name="adj1" fmla="val 101346"/>
            </a:avLst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CD19598-1C3C-E9A1-C264-80ABFE1BDEE2}"/>
              </a:ext>
            </a:extLst>
          </p:cNvPr>
          <p:cNvCxnSpPr>
            <a:cxnSpLocks/>
          </p:cNvCxnSpPr>
          <p:nvPr/>
        </p:nvCxnSpPr>
        <p:spPr>
          <a:xfrm flipH="1" flipV="1">
            <a:off x="5068301" y="4716916"/>
            <a:ext cx="1" cy="430887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" name="Double Bracket 3">
            <a:extLst>
              <a:ext uri="{FF2B5EF4-FFF2-40B4-BE49-F238E27FC236}">
                <a16:creationId xmlns:a16="http://schemas.microsoft.com/office/drawing/2014/main" id="{902EA4A9-83AD-0322-F366-4F8CC82286B6}"/>
              </a:ext>
            </a:extLst>
          </p:cNvPr>
          <p:cNvSpPr/>
          <p:nvPr/>
        </p:nvSpPr>
        <p:spPr>
          <a:xfrm>
            <a:off x="4444679" y="5590674"/>
            <a:ext cx="2616011" cy="941762"/>
          </a:xfrm>
          <a:prstGeom prst="bracketPair">
            <a:avLst/>
          </a:prstGeom>
          <a:ln w="1905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/>
              <a:t>Number of items</a:t>
            </a:r>
          </a:p>
          <a:p>
            <a:pPr algn="ctr"/>
            <a:r>
              <a:rPr lang="en-US"/>
              <a:t>Pounds of items</a:t>
            </a:r>
          </a:p>
          <a:p>
            <a:pPr algn="ctr"/>
            <a:r>
              <a:rPr lang="en-US"/>
              <a:t>Frac. of agent’s demand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1B2D976-8E38-8DCC-7535-CCF94CBD2E53}"/>
                  </a:ext>
                </a:extLst>
              </p:cNvPr>
              <p:cNvSpPr txBox="1"/>
              <p:nvPr/>
            </p:nvSpPr>
            <p:spPr>
              <a:xfrm>
                <a:off x="838200" y="5527568"/>
                <a:ext cx="3084308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200" b="0" i="1" dirty="0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200">
                    <a:solidFill>
                      <a:schemeClr val="accent6">
                        <a:lumMod val="75000"/>
                      </a:schemeClr>
                    </a:solidFill>
                  </a:rPr>
                  <a:t> is expected outcome of </a:t>
                </a:r>
                <a:r>
                  <a:rPr lang="en-US" sz="2200" i="1">
                    <a:solidFill>
                      <a:schemeClr val="accent6">
                        <a:lumMod val="75000"/>
                      </a:schemeClr>
                    </a:solidFill>
                  </a:rPr>
                  <a:t>priority list </a:t>
                </a:r>
                <a:r>
                  <a:rPr lang="en-US" sz="2200">
                    <a:solidFill>
                      <a:schemeClr val="accent6">
                        <a:lumMod val="75000"/>
                      </a:schemeClr>
                    </a:solidFill>
                  </a:rPr>
                  <a:t>by time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sz="2200" i="1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4BC6320-F435-366A-EF01-E4B054761A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527568"/>
                <a:ext cx="3084308" cy="769441"/>
              </a:xfrm>
              <a:prstGeom prst="rect">
                <a:avLst/>
              </a:prstGeom>
              <a:blipFill>
                <a:blip r:embed="rId6"/>
                <a:stretch>
                  <a:fillRect t="-5556" r="-4158" b="-150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9EA4E78-5CAD-EF7B-9155-5E97B4B0E7FB}"/>
              </a:ext>
            </a:extLst>
          </p:cNvPr>
          <p:cNvCxnSpPr>
            <a:cxnSpLocks/>
          </p:cNvCxnSpPr>
          <p:nvPr/>
        </p:nvCxnSpPr>
        <p:spPr>
          <a:xfrm flipV="1">
            <a:off x="3072994" y="4861571"/>
            <a:ext cx="0" cy="7291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BAAF598D-E1FD-BED7-EC84-9CE190285311}"/>
              </a:ext>
            </a:extLst>
          </p:cNvPr>
          <p:cNvSpPr txBox="1"/>
          <p:nvPr/>
        </p:nvSpPr>
        <p:spPr>
          <a:xfrm>
            <a:off x="10501051" y="4016416"/>
            <a:ext cx="20513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/>
              <a:t>Wastage constraint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A4312FD-350C-D59C-692F-77B5B7377754}"/>
              </a:ext>
            </a:extLst>
          </p:cNvPr>
          <p:cNvCxnSpPr>
            <a:cxnSpLocks/>
            <a:stCxn id="18" idx="1"/>
          </p:cNvCxnSpPr>
          <p:nvPr/>
        </p:nvCxnSpPr>
        <p:spPr>
          <a:xfrm flipH="1">
            <a:off x="9927137" y="4401137"/>
            <a:ext cx="573914" cy="25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8092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4" grpId="0" animBg="1"/>
      <p:bldP spid="5" grpId="0"/>
      <p:bldP spid="18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3E7BE1-151A-607B-1D28-647C235602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						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B480CF-0E87-7A0F-8109-E5DAB6266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04CE99B-B57D-138C-7C4E-37691526A907}"/>
              </a:ext>
            </a:extLst>
          </p:cNvPr>
          <p:cNvCxnSpPr>
            <a:cxnSpLocks/>
          </p:cNvCxnSpPr>
          <p:nvPr/>
        </p:nvCxnSpPr>
        <p:spPr>
          <a:xfrm>
            <a:off x="1578625" y="2327635"/>
            <a:ext cx="628742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F7E337F-4C47-D38C-CEDD-C19F9AD20F78}"/>
              </a:ext>
            </a:extLst>
          </p:cNvPr>
          <p:cNvSpPr txBox="1"/>
          <p:nvPr/>
        </p:nvSpPr>
        <p:spPr>
          <a:xfrm>
            <a:off x="1287201" y="2063322"/>
            <a:ext cx="32733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3FA3AAA-CAF1-F46D-4BC8-B5D608EE0D63}"/>
                  </a:ext>
                </a:extLst>
              </p:cNvPr>
              <p:cNvSpPr txBox="1"/>
              <p:nvPr/>
            </p:nvSpPr>
            <p:spPr>
              <a:xfrm>
                <a:off x="7419967" y="1977314"/>
                <a:ext cx="489236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3FA3AAA-CAF1-F46D-4BC8-B5D608EE0D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9967" y="1977314"/>
                <a:ext cx="489236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8EFFFEC1-E716-E01B-CC78-686E4402C105}"/>
                  </a:ext>
                </a:extLst>
              </p:cNvPr>
              <p:cNvSpPr txBox="1"/>
              <p:nvPr/>
            </p:nvSpPr>
            <p:spPr>
              <a:xfrm>
                <a:off x="8706807" y="1748175"/>
                <a:ext cx="1930785" cy="853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200" b="0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0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200" b="0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sz="22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num>
                            <m:den>
                              <m:r>
                                <a:rPr lang="en-US" sz="22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8EFFFEC1-E716-E01B-CC78-686E4402C1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6807" y="1748175"/>
                <a:ext cx="1930785" cy="8530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8E332D4F-6EF5-F88E-294E-751C58E798F8}"/>
              </a:ext>
            </a:extLst>
          </p:cNvPr>
          <p:cNvCxnSpPr>
            <a:cxnSpLocks/>
          </p:cNvCxnSpPr>
          <p:nvPr/>
        </p:nvCxnSpPr>
        <p:spPr>
          <a:xfrm>
            <a:off x="1578625" y="3977504"/>
            <a:ext cx="628742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8CE5937F-0004-F807-C0ED-535F9D0AFA0D}"/>
              </a:ext>
            </a:extLst>
          </p:cNvPr>
          <p:cNvSpPr txBox="1"/>
          <p:nvPr/>
        </p:nvSpPr>
        <p:spPr>
          <a:xfrm>
            <a:off x="1287201" y="3713191"/>
            <a:ext cx="32733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3A41AAD-9AE2-0DC6-C1AC-86E8515D49E6}"/>
                  </a:ext>
                </a:extLst>
              </p:cNvPr>
              <p:cNvSpPr txBox="1"/>
              <p:nvPr/>
            </p:nvSpPr>
            <p:spPr>
              <a:xfrm>
                <a:off x="7440184" y="3601800"/>
                <a:ext cx="489236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3A41AAD-9AE2-0DC6-C1AC-86E8515D49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0184" y="3601800"/>
                <a:ext cx="489236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71009A9A-442A-7F84-5619-61E088A72256}"/>
                  </a:ext>
                </a:extLst>
              </p:cNvPr>
              <p:cNvSpPr txBox="1"/>
              <p:nvPr/>
            </p:nvSpPr>
            <p:spPr>
              <a:xfrm>
                <a:off x="5103944" y="3930110"/>
                <a:ext cx="485646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71009A9A-442A-7F84-5619-61E088A722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3944" y="3930110"/>
                <a:ext cx="485646" cy="430887"/>
              </a:xfrm>
              <a:prstGeom prst="rect">
                <a:avLst/>
              </a:prstGeom>
              <a:blipFill>
                <a:blip r:embed="rId6"/>
                <a:stretch>
                  <a:fillRect b="-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8F5909FD-14FF-B5EB-7C28-B244353831E5}"/>
                  </a:ext>
                </a:extLst>
              </p:cNvPr>
              <p:cNvSpPr txBox="1"/>
              <p:nvPr/>
            </p:nvSpPr>
            <p:spPr>
              <a:xfrm>
                <a:off x="3058151" y="3930110"/>
                <a:ext cx="479106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8F5909FD-14FF-B5EB-7C28-B244353831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8151" y="3930110"/>
                <a:ext cx="479106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0F171D8C-4AFB-D548-9059-AF336C20DBEC}"/>
              </a:ext>
            </a:extLst>
          </p:cNvPr>
          <p:cNvCxnSpPr>
            <a:cxnSpLocks/>
          </p:cNvCxnSpPr>
          <p:nvPr/>
        </p:nvCxnSpPr>
        <p:spPr>
          <a:xfrm>
            <a:off x="1578625" y="5772668"/>
            <a:ext cx="628742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758D8E6A-DD3D-9651-BD53-2A4AD861D46E}"/>
              </a:ext>
            </a:extLst>
          </p:cNvPr>
          <p:cNvSpPr txBox="1"/>
          <p:nvPr/>
        </p:nvSpPr>
        <p:spPr>
          <a:xfrm>
            <a:off x="1287201" y="5511530"/>
            <a:ext cx="32733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F45E55BF-3CC0-E011-BF2D-6E6C82CCE1F1}"/>
                  </a:ext>
                </a:extLst>
              </p:cNvPr>
              <p:cNvSpPr txBox="1"/>
              <p:nvPr/>
            </p:nvSpPr>
            <p:spPr>
              <a:xfrm>
                <a:off x="7261905" y="5798263"/>
                <a:ext cx="697627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1/2</m:t>
                      </m:r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F45E55BF-3CC0-E011-BF2D-6E6C82CCE1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1905" y="5798263"/>
                <a:ext cx="697627" cy="430887"/>
              </a:xfrm>
              <a:prstGeom prst="rect">
                <a:avLst/>
              </a:prstGeom>
              <a:blipFill>
                <a:blip r:embed="rId8"/>
                <a:stretch>
                  <a:fillRect b="-154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14D2D974-B711-6094-5289-E894618EDF72}"/>
              </a:ext>
            </a:extLst>
          </p:cNvPr>
          <p:cNvCxnSpPr>
            <a:cxnSpLocks/>
          </p:cNvCxnSpPr>
          <p:nvPr/>
        </p:nvCxnSpPr>
        <p:spPr>
          <a:xfrm>
            <a:off x="7509617" y="5605970"/>
            <a:ext cx="0" cy="29314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98C9C989-16FC-4CBF-070A-DB45EFA444A2}"/>
                  </a:ext>
                </a:extLst>
              </p:cNvPr>
              <p:cNvSpPr txBox="1"/>
              <p:nvPr/>
            </p:nvSpPr>
            <p:spPr>
              <a:xfrm>
                <a:off x="8726399" y="3286664"/>
                <a:ext cx="1930785" cy="853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200" b="0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0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200" b="0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sz="22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2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98C9C989-16FC-4CBF-070A-DB45EFA444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6399" y="3286664"/>
                <a:ext cx="1930785" cy="85305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E8FCCB23-C945-3966-CB38-C331498815BC}"/>
                  </a:ext>
                </a:extLst>
              </p:cNvPr>
              <p:cNvSpPr txBox="1"/>
              <p:nvPr/>
            </p:nvSpPr>
            <p:spPr>
              <a:xfrm>
                <a:off x="8251635" y="5306827"/>
                <a:ext cx="3821495" cy="853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200" b="0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0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0.95</m:t>
                              </m:r>
                            </m:num>
                            <m:den>
                              <m:r>
                                <a:rPr lang="en-US" sz="2200" b="0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2⋅0.95 </m:t>
                              </m:r>
                            </m:num>
                            <m:den>
                              <m: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sz="22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3⋅0.95</m:t>
                              </m:r>
                            </m:num>
                            <m:den>
                              <m:r>
                                <a:rPr lang="en-US" sz="22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E8FCCB23-C945-3966-CB38-C331498815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1635" y="5306827"/>
                <a:ext cx="3821495" cy="85305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EA9D29F6-B3C6-FF4F-6288-72F19B550C55}"/>
                  </a:ext>
                </a:extLst>
              </p:cNvPr>
              <p:cNvSpPr txBox="1"/>
              <p:nvPr/>
            </p:nvSpPr>
            <p:spPr>
              <a:xfrm>
                <a:off x="6751048" y="4545186"/>
                <a:ext cx="3793411" cy="5990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200" b="0" i="0" smtClean="0">
                            <a:latin typeface="Cambria Math" panose="02040503050406030204" pitchFamily="18" charset="0"/>
                          </a:rPr>
                          <m:t>claimed</m:t>
                        </m:r>
                        <m:r>
                          <a:rPr lang="en-US" sz="22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200" b="0" i="0" smtClean="0">
                            <a:latin typeface="Cambria Math" panose="02040503050406030204" pitchFamily="18" charset="0"/>
                          </a:rPr>
                          <m:t>by</m:t>
                        </m:r>
                        <m:r>
                          <a:rPr lang="en-US" sz="22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200" b="0" i="0" smtClean="0">
                            <a:latin typeface="Cambria Math" panose="02040503050406030204" pitchFamily="18" charset="0"/>
                          </a:rPr>
                          <m:t>time</m:t>
                        </m:r>
                        <m:r>
                          <a:rPr lang="en-US" sz="22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f>
                          <m:f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≈0.95</m:t>
                    </m:r>
                  </m:oMath>
                </a14:m>
                <a:r>
                  <a:rPr lang="en-US" sz="2200"/>
                  <a:t>.</a:t>
                </a:r>
              </a:p>
            </p:txBody>
          </p:sp>
        </mc:Choice>
        <mc:Fallback xmlns="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EA9D29F6-B3C6-FF4F-6288-72F19B550C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1048" y="4545186"/>
                <a:ext cx="3793411" cy="599010"/>
              </a:xfrm>
              <a:prstGeom prst="rect">
                <a:avLst/>
              </a:prstGeom>
              <a:blipFill>
                <a:blip r:embed="rId11"/>
                <a:stretch>
                  <a:fillRect r="-1124"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60FBEEBB-52C3-03DF-11ED-D459D6CCB2F3}"/>
              </a:ext>
            </a:extLst>
          </p:cNvPr>
          <p:cNvSpPr txBox="1"/>
          <p:nvPr/>
        </p:nvSpPr>
        <p:spPr>
          <a:xfrm>
            <a:off x="651641" y="1335981"/>
            <a:ext cx="35859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No deadline, no priority list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EE5F9A2-599D-AC1D-30D8-737E49CBD9F3}"/>
              </a:ext>
            </a:extLst>
          </p:cNvPr>
          <p:cNvSpPr txBox="1"/>
          <p:nvPr/>
        </p:nvSpPr>
        <p:spPr>
          <a:xfrm>
            <a:off x="651640" y="2908071"/>
            <a:ext cx="41772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No deadline, n-stage priority list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E4444E3-553B-75EB-D0A0-9857CDFCB9F6}"/>
                  </a:ext>
                </a:extLst>
              </p:cNvPr>
              <p:cNvSpPr txBox="1"/>
              <p:nvPr/>
            </p:nvSpPr>
            <p:spPr>
              <a:xfrm>
                <a:off x="651640" y="4631359"/>
                <a:ext cx="567360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Deadline of ½,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=0.05,</m:t>
                    </m:r>
                  </m:oMath>
                </a14:m>
                <a:r>
                  <a:rPr lang="en-US" sz="2400" dirty="0"/>
                  <a:t> n-stage priority list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E4444E3-553B-75EB-D0A0-9857CDFCB9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640" y="4631359"/>
                <a:ext cx="5673604" cy="461665"/>
              </a:xfrm>
              <a:prstGeom prst="rect">
                <a:avLst/>
              </a:prstGeom>
              <a:blipFill>
                <a:blip r:embed="rId12"/>
                <a:stretch>
                  <a:fillRect l="-1719" t="-10667" r="-644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Rectangle 23">
            <a:extLst>
              <a:ext uri="{FF2B5EF4-FFF2-40B4-BE49-F238E27FC236}">
                <a16:creationId xmlns:a16="http://schemas.microsoft.com/office/drawing/2014/main" id="{50253DF8-7E65-D27A-520C-6970638E54E2}"/>
              </a:ext>
            </a:extLst>
          </p:cNvPr>
          <p:cNvSpPr/>
          <p:nvPr/>
        </p:nvSpPr>
        <p:spPr>
          <a:xfrm>
            <a:off x="1596581" y="2181150"/>
            <a:ext cx="5914743" cy="13435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CD6F2F7-979C-B1C6-21E1-30BC50549A81}"/>
              </a:ext>
            </a:extLst>
          </p:cNvPr>
          <p:cNvSpPr/>
          <p:nvPr/>
        </p:nvSpPr>
        <p:spPr>
          <a:xfrm>
            <a:off x="1596186" y="1910147"/>
            <a:ext cx="5914743" cy="13435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522623F-6934-4741-BEDF-B668EA190FC6}"/>
              </a:ext>
            </a:extLst>
          </p:cNvPr>
          <p:cNvSpPr/>
          <p:nvPr/>
        </p:nvSpPr>
        <p:spPr>
          <a:xfrm>
            <a:off x="1596186" y="2048122"/>
            <a:ext cx="5914743" cy="13435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D6174AB-DC2F-6811-8756-60BF53CCAB74}"/>
              </a:ext>
            </a:extLst>
          </p:cNvPr>
          <p:cNvSpPr/>
          <p:nvPr/>
        </p:nvSpPr>
        <p:spPr>
          <a:xfrm>
            <a:off x="1585774" y="3827715"/>
            <a:ext cx="5914743" cy="134355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0A8FCA1-FACC-FFC6-EAEF-30A4BC92DBA6}"/>
              </a:ext>
            </a:extLst>
          </p:cNvPr>
          <p:cNvSpPr/>
          <p:nvPr/>
        </p:nvSpPr>
        <p:spPr>
          <a:xfrm>
            <a:off x="5352158" y="3518294"/>
            <a:ext cx="2151117" cy="16774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662E71D-3DCB-C965-2246-75580719BD8A}"/>
              </a:ext>
            </a:extLst>
          </p:cNvPr>
          <p:cNvSpPr/>
          <p:nvPr/>
        </p:nvSpPr>
        <p:spPr>
          <a:xfrm>
            <a:off x="3308898" y="3678589"/>
            <a:ext cx="4195738" cy="1480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F829FE0-0A5A-EBEC-EC2D-B733964243AF}"/>
              </a:ext>
            </a:extLst>
          </p:cNvPr>
          <p:cNvCxnSpPr>
            <a:cxnSpLocks/>
          </p:cNvCxnSpPr>
          <p:nvPr/>
        </p:nvCxnSpPr>
        <p:spPr>
          <a:xfrm>
            <a:off x="3307536" y="3458022"/>
            <a:ext cx="0" cy="64275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51BDE6C7-2144-5966-B82F-D2F08353BFF1}"/>
              </a:ext>
            </a:extLst>
          </p:cNvPr>
          <p:cNvCxnSpPr>
            <a:cxnSpLocks/>
          </p:cNvCxnSpPr>
          <p:nvPr/>
        </p:nvCxnSpPr>
        <p:spPr>
          <a:xfrm>
            <a:off x="5346767" y="3458022"/>
            <a:ext cx="0" cy="64275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47E83616-A015-7517-C764-1EE1295A2D9F}"/>
              </a:ext>
            </a:extLst>
          </p:cNvPr>
          <p:cNvSpPr/>
          <p:nvPr/>
        </p:nvSpPr>
        <p:spPr>
          <a:xfrm>
            <a:off x="1588928" y="2180415"/>
            <a:ext cx="5914743" cy="13435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D966A75-1A28-1268-ECDA-0C3EE6AE1E3A}"/>
              </a:ext>
            </a:extLst>
          </p:cNvPr>
          <p:cNvSpPr/>
          <p:nvPr/>
        </p:nvSpPr>
        <p:spPr>
          <a:xfrm>
            <a:off x="1588533" y="1913041"/>
            <a:ext cx="5914743" cy="13435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6D23DA9-08B6-0465-E82F-0756AF1BEB5A}"/>
              </a:ext>
            </a:extLst>
          </p:cNvPr>
          <p:cNvSpPr/>
          <p:nvPr/>
        </p:nvSpPr>
        <p:spPr>
          <a:xfrm>
            <a:off x="1588533" y="2047387"/>
            <a:ext cx="5914743" cy="13435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82BE68B-7954-D3F9-8EE3-BB81F7EF20B3}"/>
              </a:ext>
            </a:extLst>
          </p:cNvPr>
          <p:cNvSpPr/>
          <p:nvPr/>
        </p:nvSpPr>
        <p:spPr>
          <a:xfrm>
            <a:off x="8894669" y="360978"/>
            <a:ext cx="583933" cy="58393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1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7483C01-72B1-0FCE-920B-EBBD96DF7B78}"/>
              </a:ext>
            </a:extLst>
          </p:cNvPr>
          <p:cNvSpPr/>
          <p:nvPr/>
        </p:nvSpPr>
        <p:spPr>
          <a:xfrm>
            <a:off x="9578450" y="360978"/>
            <a:ext cx="583933" cy="583933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2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8EEB1C2-FE82-54A3-97E1-A6EC53CC9386}"/>
              </a:ext>
            </a:extLst>
          </p:cNvPr>
          <p:cNvSpPr/>
          <p:nvPr/>
        </p:nvSpPr>
        <p:spPr>
          <a:xfrm>
            <a:off x="10228026" y="360977"/>
            <a:ext cx="583933" cy="583933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5D01591-9249-37E7-7466-19172FBB425A}"/>
                  </a:ext>
                </a:extLst>
              </p:cNvPr>
              <p:cNvSpPr txBox="1"/>
              <p:nvPr/>
            </p:nvSpPr>
            <p:spPr>
              <a:xfrm>
                <a:off x="6932833" y="445986"/>
                <a:ext cx="199317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/>
                  <a:t>3 agents,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endParaRPr lang="en-US" sz="240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5D01591-9249-37E7-7466-19172FBB4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2833" y="445986"/>
                <a:ext cx="1993174" cy="461665"/>
              </a:xfrm>
              <a:prstGeom prst="rect">
                <a:avLst/>
              </a:prstGeom>
              <a:blipFill>
                <a:blip r:embed="rId13"/>
                <a:stretch>
                  <a:fillRect l="-4587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ectangle 21">
            <a:extLst>
              <a:ext uri="{FF2B5EF4-FFF2-40B4-BE49-F238E27FC236}">
                <a16:creationId xmlns:a16="http://schemas.microsoft.com/office/drawing/2014/main" id="{47F287D3-02B7-F20F-EA68-E618B724386E}"/>
              </a:ext>
            </a:extLst>
          </p:cNvPr>
          <p:cNvSpPr/>
          <p:nvPr/>
        </p:nvSpPr>
        <p:spPr>
          <a:xfrm>
            <a:off x="1588928" y="5628066"/>
            <a:ext cx="5914743" cy="13435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6DB57E1-B2AC-B6C2-5D49-91F6A237DB35}"/>
              </a:ext>
            </a:extLst>
          </p:cNvPr>
          <p:cNvSpPr/>
          <p:nvPr/>
        </p:nvSpPr>
        <p:spPr>
          <a:xfrm>
            <a:off x="1588533" y="5360692"/>
            <a:ext cx="5914743" cy="13435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37C7258-6091-ED07-9E1D-21AC88DBD37C}"/>
              </a:ext>
            </a:extLst>
          </p:cNvPr>
          <p:cNvSpPr/>
          <p:nvPr/>
        </p:nvSpPr>
        <p:spPr>
          <a:xfrm>
            <a:off x="1588533" y="5495038"/>
            <a:ext cx="5914743" cy="13435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7CA1E4AD-8F33-3DBD-23DD-3CE8E9300BD4}"/>
              </a:ext>
            </a:extLst>
          </p:cNvPr>
          <p:cNvCxnSpPr>
            <a:cxnSpLocks/>
          </p:cNvCxnSpPr>
          <p:nvPr/>
        </p:nvCxnSpPr>
        <p:spPr>
          <a:xfrm>
            <a:off x="1578625" y="3547968"/>
            <a:ext cx="0" cy="57610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007547C2-0B7C-3D47-5EE1-36A49730EC86}"/>
              </a:ext>
            </a:extLst>
          </p:cNvPr>
          <p:cNvCxnSpPr>
            <a:cxnSpLocks/>
          </p:cNvCxnSpPr>
          <p:nvPr/>
        </p:nvCxnSpPr>
        <p:spPr>
          <a:xfrm>
            <a:off x="1578625" y="1831454"/>
            <a:ext cx="0" cy="64275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43F7A1E7-F586-AC0A-9055-D6F301DDD930}"/>
              </a:ext>
            </a:extLst>
          </p:cNvPr>
          <p:cNvCxnSpPr>
            <a:cxnSpLocks/>
          </p:cNvCxnSpPr>
          <p:nvPr/>
        </p:nvCxnSpPr>
        <p:spPr>
          <a:xfrm>
            <a:off x="1578625" y="5306827"/>
            <a:ext cx="0" cy="57610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8393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/>
      <p:bldP spid="63" grpId="0"/>
      <p:bldP spid="68" grpId="0"/>
      <p:bldP spid="69" grpId="0"/>
      <p:bldP spid="77" grpId="0"/>
      <p:bldP spid="78" grpId="0"/>
      <p:bldP spid="83" grpId="0"/>
      <p:bldP spid="84" grpId="0"/>
      <p:bldP spid="90" grpId="0"/>
      <p:bldP spid="91" grpId="0"/>
      <p:bldP spid="92" grpId="0"/>
      <p:bldP spid="18" grpId="0"/>
      <p:bldP spid="24" grpId="0" animBg="1"/>
      <p:bldP spid="25" grpId="0" animBg="1"/>
      <p:bldP spid="26" grpId="0" animBg="1"/>
      <p:bldP spid="28" grpId="0" animBg="1"/>
      <p:bldP spid="32" grpId="0" animBg="1"/>
      <p:bldP spid="33" grpId="0" animBg="1"/>
      <p:bldP spid="9" grpId="0" animBg="1"/>
      <p:bldP spid="15" grpId="0" animBg="1"/>
      <p:bldP spid="16" grpId="0" animBg="1"/>
      <p:bldP spid="22" grpId="0" animBg="1"/>
      <p:bldP spid="27" grpId="0" animBg="1"/>
      <p:bldP spid="29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FFAF84CF-2E13-1FC8-BA1F-FC9D78323316}"/>
              </a:ext>
            </a:extLst>
          </p:cNvPr>
          <p:cNvCxnSpPr>
            <a:cxnSpLocks/>
          </p:cNvCxnSpPr>
          <p:nvPr/>
        </p:nvCxnSpPr>
        <p:spPr>
          <a:xfrm>
            <a:off x="2539546" y="3653978"/>
            <a:ext cx="628742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C0E50B70-C31B-6EAC-3BD8-DB8E3A1D5B94}"/>
              </a:ext>
            </a:extLst>
          </p:cNvPr>
          <p:cNvSpPr/>
          <p:nvPr/>
        </p:nvSpPr>
        <p:spPr>
          <a:xfrm>
            <a:off x="3509611" y="3354888"/>
            <a:ext cx="583933" cy="58393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1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003DF02-CF40-D505-F24F-1CDA71EF1618}"/>
              </a:ext>
            </a:extLst>
          </p:cNvPr>
          <p:cNvSpPr/>
          <p:nvPr/>
        </p:nvSpPr>
        <p:spPr>
          <a:xfrm>
            <a:off x="5615667" y="3376407"/>
            <a:ext cx="583933" cy="583933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2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9B47E3F-097F-410B-BFD5-5AE34AC7CC46}"/>
              </a:ext>
            </a:extLst>
          </p:cNvPr>
          <p:cNvSpPr/>
          <p:nvPr/>
        </p:nvSpPr>
        <p:spPr>
          <a:xfrm>
            <a:off x="7879206" y="3363729"/>
            <a:ext cx="583933" cy="583933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3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EEF07B7-9157-4647-5884-F5AF33C9C5AC}"/>
              </a:ext>
            </a:extLst>
          </p:cNvPr>
          <p:cNvCxnSpPr>
            <a:cxnSpLocks/>
          </p:cNvCxnSpPr>
          <p:nvPr/>
        </p:nvCxnSpPr>
        <p:spPr>
          <a:xfrm>
            <a:off x="4557583" y="3354887"/>
            <a:ext cx="0" cy="6269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01E376A-1A17-3EFB-2A9E-24DB3908497A}"/>
              </a:ext>
            </a:extLst>
          </p:cNvPr>
          <p:cNvCxnSpPr>
            <a:cxnSpLocks/>
          </p:cNvCxnSpPr>
          <p:nvPr/>
        </p:nvCxnSpPr>
        <p:spPr>
          <a:xfrm>
            <a:off x="6529157" y="3354887"/>
            <a:ext cx="0" cy="6269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83AAE19-C20C-5A9B-09BD-5D901CEEA0B0}"/>
                  </a:ext>
                </a:extLst>
              </p:cNvPr>
              <p:cNvSpPr txBox="1"/>
              <p:nvPr/>
            </p:nvSpPr>
            <p:spPr>
              <a:xfrm>
                <a:off x="4408035" y="2924000"/>
                <a:ext cx="485646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83AAE19-C20C-5A9B-09BD-5D901CEEA0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8035" y="2924000"/>
                <a:ext cx="485646" cy="430887"/>
              </a:xfrm>
              <a:prstGeom prst="rect">
                <a:avLst/>
              </a:prstGeom>
              <a:blipFill>
                <a:blip r:embed="rId2"/>
                <a:stretch>
                  <a:fillRect b="-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FB316FD-5FF0-6A8F-4C49-8F37305E1460}"/>
                  </a:ext>
                </a:extLst>
              </p:cNvPr>
              <p:cNvSpPr txBox="1"/>
              <p:nvPr/>
            </p:nvSpPr>
            <p:spPr>
              <a:xfrm>
                <a:off x="6246394" y="2901836"/>
                <a:ext cx="485646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FB316FD-5FF0-6A8F-4C49-8F37305E14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6394" y="2901836"/>
                <a:ext cx="485646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95E764F-2000-FE1E-3E50-B13529067872}"/>
              </a:ext>
            </a:extLst>
          </p:cNvPr>
          <p:cNvCxnSpPr>
            <a:cxnSpLocks/>
          </p:cNvCxnSpPr>
          <p:nvPr/>
        </p:nvCxnSpPr>
        <p:spPr>
          <a:xfrm>
            <a:off x="2539546" y="2197645"/>
            <a:ext cx="628742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108A5E14-C2FA-3F57-E483-55C985881646}"/>
              </a:ext>
            </a:extLst>
          </p:cNvPr>
          <p:cNvSpPr/>
          <p:nvPr/>
        </p:nvSpPr>
        <p:spPr>
          <a:xfrm>
            <a:off x="3509611" y="1898555"/>
            <a:ext cx="583933" cy="58393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1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B35870E-B1B0-4F89-B38F-84D68E54F001}"/>
              </a:ext>
            </a:extLst>
          </p:cNvPr>
          <p:cNvSpPr/>
          <p:nvPr/>
        </p:nvSpPr>
        <p:spPr>
          <a:xfrm>
            <a:off x="4193392" y="1898555"/>
            <a:ext cx="583933" cy="583933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2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C1DC936-C05C-C40D-EEE7-1C55297CAF2C}"/>
              </a:ext>
            </a:extLst>
          </p:cNvPr>
          <p:cNvSpPr/>
          <p:nvPr/>
        </p:nvSpPr>
        <p:spPr>
          <a:xfrm>
            <a:off x="4842968" y="1898554"/>
            <a:ext cx="583933" cy="583933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3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E2E6181-931F-BB33-593F-D260CBD197FF}"/>
              </a:ext>
            </a:extLst>
          </p:cNvPr>
          <p:cNvSpPr/>
          <p:nvPr/>
        </p:nvSpPr>
        <p:spPr>
          <a:xfrm>
            <a:off x="4931267" y="3376406"/>
            <a:ext cx="583933" cy="58393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1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8168B43-F09E-0F6B-323D-9EEE732C5789}"/>
              </a:ext>
            </a:extLst>
          </p:cNvPr>
          <p:cNvSpPr/>
          <p:nvPr/>
        </p:nvSpPr>
        <p:spPr>
          <a:xfrm>
            <a:off x="7257681" y="3376405"/>
            <a:ext cx="583933" cy="583933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2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375AA2D-2905-3924-C744-CE2D4B633135}"/>
              </a:ext>
            </a:extLst>
          </p:cNvPr>
          <p:cNvSpPr/>
          <p:nvPr/>
        </p:nvSpPr>
        <p:spPr>
          <a:xfrm>
            <a:off x="6641595" y="3376404"/>
            <a:ext cx="583933" cy="58393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5F4F41E-7F87-07C8-B0BA-71D180742947}"/>
                  </a:ext>
                </a:extLst>
              </p:cNvPr>
              <p:cNvSpPr txBox="1"/>
              <p:nvPr/>
            </p:nvSpPr>
            <p:spPr>
              <a:xfrm>
                <a:off x="9238971" y="3116612"/>
                <a:ext cx="2446952" cy="10604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800" b="0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0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800" b="0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sz="2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sz="28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8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5F4F41E-7F87-07C8-B0BA-71D1807429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8971" y="3116612"/>
                <a:ext cx="2446952" cy="106048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9C8CE1D-566E-3F76-1E1B-D3EE8DC5AE00}"/>
                  </a:ext>
                </a:extLst>
              </p:cNvPr>
              <p:cNvSpPr txBox="1"/>
              <p:nvPr/>
            </p:nvSpPr>
            <p:spPr>
              <a:xfrm>
                <a:off x="9200124" y="1660278"/>
                <a:ext cx="2446952" cy="10604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800" b="0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0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800" b="0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sz="2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sz="2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sz="28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num>
                            <m:den>
                              <m:r>
                                <a:rPr lang="en-US" sz="28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9C8CE1D-566E-3F76-1E1B-D3EE8DC5AE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00124" y="1660278"/>
                <a:ext cx="2446952" cy="106048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8535184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8EF89EF-81E3-8FF6-3074-A89CD786AD51}"/>
              </a:ext>
            </a:extLst>
          </p:cNvPr>
          <p:cNvCxnSpPr>
            <a:cxnSpLocks/>
          </p:cNvCxnSpPr>
          <p:nvPr/>
        </p:nvCxnSpPr>
        <p:spPr>
          <a:xfrm>
            <a:off x="2539546" y="3653978"/>
            <a:ext cx="628742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7F81F6CC-4745-468E-93DC-BEAACFE71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Allocating the first item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CA8CA4-7D38-81BE-B676-8A7692EE10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/>
                  <a:t>No items are allocated yet, max min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)⇒</m:t>
                    </m:r>
                  </m:oMath>
                </a14:m>
                <a:r>
                  <a:rPr lang="en-US"/>
                  <a:t> allocate uniformly</a:t>
                </a:r>
              </a:p>
              <a:p>
                <a:r>
                  <a:rPr lang="en-US"/>
                  <a:t>Sorting slow to fast is a good idea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CA8CA4-7D38-81BE-B676-8A7692EE10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15" t="-21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Oval 6">
            <a:extLst>
              <a:ext uri="{FF2B5EF4-FFF2-40B4-BE49-F238E27FC236}">
                <a16:creationId xmlns:a16="http://schemas.microsoft.com/office/drawing/2014/main" id="{363A8F9B-3725-9B0D-D123-C954F26B9A7D}"/>
              </a:ext>
            </a:extLst>
          </p:cNvPr>
          <p:cNvSpPr/>
          <p:nvPr/>
        </p:nvSpPr>
        <p:spPr>
          <a:xfrm>
            <a:off x="3457061" y="3354888"/>
            <a:ext cx="583933" cy="58393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1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0EFCB0A-962F-5DB6-6ED6-7165B728C452}"/>
              </a:ext>
            </a:extLst>
          </p:cNvPr>
          <p:cNvSpPr/>
          <p:nvPr/>
        </p:nvSpPr>
        <p:spPr>
          <a:xfrm>
            <a:off x="7283515" y="3354889"/>
            <a:ext cx="583933" cy="583933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2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5B1D46A-6322-94B7-1E4C-E6E34BD75FFA}"/>
              </a:ext>
            </a:extLst>
          </p:cNvPr>
          <p:cNvSpPr/>
          <p:nvPr/>
        </p:nvSpPr>
        <p:spPr>
          <a:xfrm>
            <a:off x="5396563" y="3354887"/>
            <a:ext cx="583933" cy="583933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3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5C068FF-31CB-7E78-52C3-EB72C9D1626C}"/>
              </a:ext>
            </a:extLst>
          </p:cNvPr>
          <p:cNvCxnSpPr>
            <a:cxnSpLocks/>
          </p:cNvCxnSpPr>
          <p:nvPr/>
        </p:nvCxnSpPr>
        <p:spPr>
          <a:xfrm>
            <a:off x="4557583" y="3354887"/>
            <a:ext cx="0" cy="6269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7857C8E-0558-D90B-AD44-957192E4CA6E}"/>
              </a:ext>
            </a:extLst>
          </p:cNvPr>
          <p:cNvCxnSpPr>
            <a:cxnSpLocks/>
          </p:cNvCxnSpPr>
          <p:nvPr/>
        </p:nvCxnSpPr>
        <p:spPr>
          <a:xfrm>
            <a:off x="6529157" y="3354887"/>
            <a:ext cx="0" cy="6269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31760BB-7999-176D-E4D1-34D5E8C99F98}"/>
              </a:ext>
            </a:extLst>
          </p:cNvPr>
          <p:cNvSpPr txBox="1"/>
          <p:nvPr/>
        </p:nvSpPr>
        <p:spPr>
          <a:xfrm>
            <a:off x="8660973" y="4310101"/>
            <a:ext cx="2952865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/>
              <a:t>doesn’t need a head-start over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E2E6A10-0F6C-C7AA-446F-BF16A9A693E1}"/>
                  </a:ext>
                </a:extLst>
              </p:cNvPr>
              <p:cNvSpPr txBox="1"/>
              <p:nvPr/>
            </p:nvSpPr>
            <p:spPr>
              <a:xfrm>
                <a:off x="4408035" y="2924000"/>
                <a:ext cx="479106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E2E6A10-0F6C-C7AA-446F-BF16A9A693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8035" y="2924000"/>
                <a:ext cx="479106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35E435B-D1ED-665E-AC24-2FC10645B26E}"/>
                  </a:ext>
                </a:extLst>
              </p:cNvPr>
              <p:cNvSpPr txBox="1"/>
              <p:nvPr/>
            </p:nvSpPr>
            <p:spPr>
              <a:xfrm>
                <a:off x="6246394" y="2901836"/>
                <a:ext cx="485646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35E435B-D1ED-665E-AC24-2FC10645B2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6394" y="2901836"/>
                <a:ext cx="485646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F533397-EEFD-110C-BE44-5FDF7C15E252}"/>
                  </a:ext>
                </a:extLst>
              </p:cNvPr>
              <p:cNvSpPr txBox="1"/>
              <p:nvPr/>
            </p:nvSpPr>
            <p:spPr>
              <a:xfrm>
                <a:off x="5419628" y="2636368"/>
                <a:ext cx="527260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F533397-EEFD-110C-BE44-5FDF7C15E2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9628" y="2636368"/>
                <a:ext cx="527260" cy="430887"/>
              </a:xfrm>
              <a:prstGeom prst="rect">
                <a:avLst/>
              </a:prstGeom>
              <a:blipFill>
                <a:blip r:embed="rId5"/>
                <a:stretch>
                  <a:fillRect b="-84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63E4440-EDEA-FC69-A3D1-EDD8155C2757}"/>
                  </a:ext>
                </a:extLst>
              </p:cNvPr>
              <p:cNvSpPr txBox="1"/>
              <p:nvPr/>
            </p:nvSpPr>
            <p:spPr>
              <a:xfrm>
                <a:off x="3541217" y="2639158"/>
                <a:ext cx="520720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63E4440-EDEA-FC69-A3D1-EDD8155C27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1217" y="2639158"/>
                <a:ext cx="520720" cy="430887"/>
              </a:xfrm>
              <a:prstGeom prst="rect">
                <a:avLst/>
              </a:prstGeom>
              <a:blipFill>
                <a:blip r:embed="rId6"/>
                <a:stretch>
                  <a:fillRect b="-84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80ABA3D-6AF2-65C6-5E80-82DAEED2E84C}"/>
                  </a:ext>
                </a:extLst>
              </p:cNvPr>
              <p:cNvSpPr txBox="1"/>
              <p:nvPr/>
            </p:nvSpPr>
            <p:spPr>
              <a:xfrm>
                <a:off x="7287822" y="2636367"/>
                <a:ext cx="527260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80ABA3D-6AF2-65C6-5E80-82DAEED2E8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7822" y="2636367"/>
                <a:ext cx="527260" cy="430887"/>
              </a:xfrm>
              <a:prstGeom prst="rect">
                <a:avLst/>
              </a:prstGeom>
              <a:blipFill>
                <a:blip r:embed="rId7"/>
                <a:stretch>
                  <a:fillRect b="-84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4793402-0A97-D4D5-A9BF-C06E4B789E0B}"/>
                  </a:ext>
                </a:extLst>
              </p:cNvPr>
              <p:cNvSpPr txBox="1"/>
              <p:nvPr/>
            </p:nvSpPr>
            <p:spPr>
              <a:xfrm>
                <a:off x="3509611" y="4094658"/>
                <a:ext cx="520720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200" b="0" i="1" dirty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4793402-0A97-D4D5-A9BF-C06E4B789E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9611" y="4094658"/>
                <a:ext cx="520720" cy="430887"/>
              </a:xfrm>
              <a:prstGeom prst="rect">
                <a:avLst/>
              </a:prstGeom>
              <a:blipFill>
                <a:blip r:embed="rId8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3F3D4CB-61E9-1CBE-26D0-0471AE2896F1}"/>
                  </a:ext>
                </a:extLst>
              </p:cNvPr>
              <p:cNvSpPr txBox="1"/>
              <p:nvPr/>
            </p:nvSpPr>
            <p:spPr>
              <a:xfrm>
                <a:off x="5195207" y="4126606"/>
                <a:ext cx="976101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200" b="0" i="1" dirty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200" b="0" i="1" dirty="0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/4</m:t>
                      </m:r>
                    </m:oMath>
                  </m:oMathPara>
                </a14:m>
                <a:endParaRPr lang="en-US" sz="2200" b="0">
                  <a:solidFill>
                    <a:schemeClr val="accent5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sSub>
                        <m:sSubPr>
                          <m:ctrlPr>
                            <a:rPr lang="en-US" sz="22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2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2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/4</m:t>
                      </m:r>
                    </m:oMath>
                  </m:oMathPara>
                </a14:m>
                <a:endParaRPr lang="en-US" sz="220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3F3D4CB-61E9-1CBE-26D0-0471AE2896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5207" y="4126606"/>
                <a:ext cx="976101" cy="769441"/>
              </a:xfrm>
              <a:prstGeom prst="rect">
                <a:avLst/>
              </a:prstGeom>
              <a:blipFill>
                <a:blip r:embed="rId9"/>
                <a:stretch>
                  <a:fillRect b="-8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FA7E5EA-3766-52A3-B307-3448E2FD1744}"/>
                  </a:ext>
                </a:extLst>
              </p:cNvPr>
              <p:cNvSpPr txBox="1"/>
              <p:nvPr/>
            </p:nvSpPr>
            <p:spPr>
              <a:xfrm>
                <a:off x="7063401" y="4083200"/>
                <a:ext cx="1037207" cy="11079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200" b="0" i="1" dirty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200" b="0" i="1" dirty="0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/6</m:t>
                      </m:r>
                    </m:oMath>
                  </m:oMathPara>
                </a14:m>
                <a:endParaRPr lang="en-US" sz="2200" b="0">
                  <a:solidFill>
                    <a:schemeClr val="accent5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3</m:t>
                    </m:r>
                    <m:sSub>
                      <m:sSubPr>
                        <m:ctrlPr>
                          <a:rPr lang="en-US" sz="2200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200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/</m:t>
                    </m:r>
                  </m:oMath>
                </a14:m>
                <a:r>
                  <a:rPr lang="en-US" sz="2200">
                    <a:solidFill>
                      <a:schemeClr val="accent6">
                        <a:lumMod val="75000"/>
                      </a:schemeClr>
                    </a:solidFill>
                  </a:rPr>
                  <a:t>6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sSub>
                        <m:sSubPr>
                          <m:ctrlPr>
                            <a:rPr lang="en-US" sz="2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/6</m:t>
                      </m:r>
                    </m:oMath>
                  </m:oMathPara>
                </a14:m>
                <a:endParaRPr lang="en-US" sz="220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FA7E5EA-3766-52A3-B307-3448E2FD17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3401" y="4083200"/>
                <a:ext cx="1037207" cy="1107996"/>
              </a:xfrm>
              <a:prstGeom prst="rect">
                <a:avLst/>
              </a:prstGeom>
              <a:blipFill>
                <a:blip r:embed="rId10"/>
                <a:stretch>
                  <a:fillRect b="-54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Oval 24">
            <a:extLst>
              <a:ext uri="{FF2B5EF4-FFF2-40B4-BE49-F238E27FC236}">
                <a16:creationId xmlns:a16="http://schemas.microsoft.com/office/drawing/2014/main" id="{66F7228B-6FA8-1F83-BADD-1345199CCFA8}"/>
              </a:ext>
            </a:extLst>
          </p:cNvPr>
          <p:cNvSpPr/>
          <p:nvPr/>
        </p:nvSpPr>
        <p:spPr>
          <a:xfrm>
            <a:off x="8650144" y="4424803"/>
            <a:ext cx="393749" cy="39374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3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E27BCD45-6EE7-5A92-670E-1F841EA9574F}"/>
              </a:ext>
            </a:extLst>
          </p:cNvPr>
          <p:cNvSpPr/>
          <p:nvPr/>
        </p:nvSpPr>
        <p:spPr>
          <a:xfrm>
            <a:off x="11244953" y="4722290"/>
            <a:ext cx="393750" cy="39375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2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6A54E72-022B-352B-F332-0B1C80CAB96C}"/>
              </a:ext>
            </a:extLst>
          </p:cNvPr>
          <p:cNvCxnSpPr/>
          <p:nvPr/>
        </p:nvCxnSpPr>
        <p:spPr>
          <a:xfrm>
            <a:off x="5195207" y="4704414"/>
            <a:ext cx="976101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BCBCDF17-6325-0DD2-06B7-637AD605C2A5}"/>
              </a:ext>
            </a:extLst>
          </p:cNvPr>
          <p:cNvCxnSpPr>
            <a:cxnSpLocks/>
          </p:cNvCxnSpPr>
          <p:nvPr/>
        </p:nvCxnSpPr>
        <p:spPr>
          <a:xfrm>
            <a:off x="2693098" y="2244862"/>
            <a:ext cx="628742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8CBBDE0E-A709-A0F9-9663-81FBB6CD1937}"/>
              </a:ext>
            </a:extLst>
          </p:cNvPr>
          <p:cNvSpPr txBox="1"/>
          <p:nvPr/>
        </p:nvSpPr>
        <p:spPr>
          <a:xfrm>
            <a:off x="2401674" y="1980549"/>
            <a:ext cx="32733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21E7ED6-AA2A-4206-0911-F4A6351A1ED8}"/>
                  </a:ext>
                </a:extLst>
              </p:cNvPr>
              <p:cNvSpPr txBox="1"/>
              <p:nvPr/>
            </p:nvSpPr>
            <p:spPr>
              <a:xfrm>
                <a:off x="8554657" y="1869158"/>
                <a:ext cx="489236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21E7ED6-AA2A-4206-0911-F4A6351A1E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4657" y="1869158"/>
                <a:ext cx="489236" cy="43088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251C0F1-82A9-9BFD-09AE-186D8717C036}"/>
                  </a:ext>
                </a:extLst>
              </p:cNvPr>
              <p:cNvSpPr txBox="1"/>
              <p:nvPr/>
            </p:nvSpPr>
            <p:spPr>
              <a:xfrm>
                <a:off x="6218417" y="2197468"/>
                <a:ext cx="485646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251C0F1-82A9-9BFD-09AE-186D8717C0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8417" y="2197468"/>
                <a:ext cx="485646" cy="43088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6BA3568-8F3D-5BCA-6986-1431593A1B81}"/>
                  </a:ext>
                </a:extLst>
              </p:cNvPr>
              <p:cNvSpPr txBox="1"/>
              <p:nvPr/>
            </p:nvSpPr>
            <p:spPr>
              <a:xfrm>
                <a:off x="4172624" y="2197468"/>
                <a:ext cx="479106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6BA3568-8F3D-5BCA-6986-1431593A1B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2624" y="2197468"/>
                <a:ext cx="479106" cy="43088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Rectangle 26">
            <a:extLst>
              <a:ext uri="{FF2B5EF4-FFF2-40B4-BE49-F238E27FC236}">
                <a16:creationId xmlns:a16="http://schemas.microsoft.com/office/drawing/2014/main" id="{91A28EE4-CD06-5E3E-C50D-84903CCE999D}"/>
              </a:ext>
            </a:extLst>
          </p:cNvPr>
          <p:cNvSpPr/>
          <p:nvPr/>
        </p:nvSpPr>
        <p:spPr>
          <a:xfrm>
            <a:off x="2700247" y="2095073"/>
            <a:ext cx="5914743" cy="134355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35F5DD9-FD05-E183-FD11-CA7AE6F50AA0}"/>
              </a:ext>
            </a:extLst>
          </p:cNvPr>
          <p:cNvSpPr/>
          <p:nvPr/>
        </p:nvSpPr>
        <p:spPr>
          <a:xfrm>
            <a:off x="6466631" y="1785652"/>
            <a:ext cx="2151117" cy="16774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1C31D56-D3C6-4D38-8125-4FC975E2DCEF}"/>
              </a:ext>
            </a:extLst>
          </p:cNvPr>
          <p:cNvSpPr/>
          <p:nvPr/>
        </p:nvSpPr>
        <p:spPr>
          <a:xfrm>
            <a:off x="4423371" y="1945947"/>
            <a:ext cx="4195738" cy="1480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CC848B1-A998-FD93-0D1E-0F3D4BDCFF91}"/>
              </a:ext>
            </a:extLst>
          </p:cNvPr>
          <p:cNvCxnSpPr>
            <a:cxnSpLocks/>
          </p:cNvCxnSpPr>
          <p:nvPr/>
        </p:nvCxnSpPr>
        <p:spPr>
          <a:xfrm>
            <a:off x="4422009" y="1725380"/>
            <a:ext cx="0" cy="64275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5D81FFC4-472C-3166-9F82-DC28F3B38DA3}"/>
              </a:ext>
            </a:extLst>
          </p:cNvPr>
          <p:cNvCxnSpPr>
            <a:cxnSpLocks/>
          </p:cNvCxnSpPr>
          <p:nvPr/>
        </p:nvCxnSpPr>
        <p:spPr>
          <a:xfrm>
            <a:off x="6461240" y="1725380"/>
            <a:ext cx="0" cy="64275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B10E41CD-081B-C546-B90C-9A3114C93E8F}"/>
              </a:ext>
            </a:extLst>
          </p:cNvPr>
          <p:cNvCxnSpPr>
            <a:cxnSpLocks/>
          </p:cNvCxnSpPr>
          <p:nvPr/>
        </p:nvCxnSpPr>
        <p:spPr>
          <a:xfrm>
            <a:off x="2693098" y="1815326"/>
            <a:ext cx="0" cy="57610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2108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2" grpId="0"/>
      <p:bldP spid="23" grpId="0"/>
      <p:bldP spid="24" grpId="0"/>
      <p:bldP spid="25" grpId="0" animBg="1"/>
      <p:bldP spid="2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AA733-934B-568B-3636-B21B185A9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Food rescue operations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7D344F-E112-CD8C-2553-28D2A216C73D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r>
              <a:rPr lang="en-US"/>
              <a:t>Act as a matching platform between donors and recipients</a:t>
            </a:r>
          </a:p>
          <a:p>
            <a:endParaRPr lang="en-US"/>
          </a:p>
          <a:p>
            <a:pPr marL="0" indent="0">
              <a:buNone/>
            </a:pPr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44E367A-9509-C578-8690-72D51BD5790F}"/>
              </a:ext>
            </a:extLst>
          </p:cNvPr>
          <p:cNvSpPr/>
          <p:nvPr/>
        </p:nvSpPr>
        <p:spPr>
          <a:xfrm>
            <a:off x="1770266" y="2414860"/>
            <a:ext cx="4204379" cy="4083840"/>
          </a:xfrm>
          <a:prstGeom prst="ellipse">
            <a:avLst/>
          </a:prstGeom>
          <a:noFill/>
          <a:ln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E238A41-3882-D5BB-0B9A-96B7DA3DE170}"/>
              </a:ext>
            </a:extLst>
          </p:cNvPr>
          <p:cNvCxnSpPr>
            <a:cxnSpLocks/>
          </p:cNvCxnSpPr>
          <p:nvPr/>
        </p:nvCxnSpPr>
        <p:spPr>
          <a:xfrm flipV="1">
            <a:off x="4120055" y="3429000"/>
            <a:ext cx="1439917" cy="1001998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98F05A2-B050-5512-2032-258CEA925320}"/>
              </a:ext>
            </a:extLst>
          </p:cNvPr>
          <p:cNvSpPr txBox="1"/>
          <p:nvPr/>
        </p:nvSpPr>
        <p:spPr>
          <a:xfrm>
            <a:off x="4960883" y="4014911"/>
            <a:ext cx="4919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Each recipient sets a pickup radius, on avg. ~55km.</a:t>
            </a:r>
          </a:p>
        </p:txBody>
      </p:sp>
      <p:pic>
        <p:nvPicPr>
          <p:cNvPr id="6" name="Graphic 5" descr="User with solid fill">
            <a:extLst>
              <a:ext uri="{FF2B5EF4-FFF2-40B4-BE49-F238E27FC236}">
                <a16:creationId xmlns:a16="http://schemas.microsoft.com/office/drawing/2014/main" id="{62037A6E-44E0-6107-9A72-41B9F915C3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57588" y="4089539"/>
            <a:ext cx="790863" cy="790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04995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81F6CC-4745-468E-93DC-BEAACFE71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Allocating the first item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CA8CA4-7D38-81BE-B676-8A7692EE10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/>
                  <a:t>No items are allocated yet, max min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/>
              </a:p>
              <a:p>
                <a:r>
                  <a:rPr lang="en-US"/>
                  <a:t>Sorting slow to fast is a good idea,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endParaRPr lang="en-US"/>
              </a:p>
              <a:p>
                <a:pPr marL="0" indent="0">
                  <a:buNone/>
                </a:pPr>
                <a:endParaRPr lang="en-US"/>
              </a:p>
              <a:p>
                <a:endParaRPr lang="en-US"/>
              </a:p>
              <a:p>
                <a:endParaRPr lang="en-US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CA8CA4-7D38-81BE-B676-8A7692EE10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15" t="-21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>
            <a:extLst>
              <a:ext uri="{FF2B5EF4-FFF2-40B4-BE49-F238E27FC236}">
                <a16:creationId xmlns:a16="http://schemas.microsoft.com/office/drawing/2014/main" id="{BACF4211-6A65-A5E2-5404-2ADEF82AE19C}"/>
              </a:ext>
            </a:extLst>
          </p:cNvPr>
          <p:cNvSpPr/>
          <p:nvPr/>
        </p:nvSpPr>
        <p:spPr>
          <a:xfrm>
            <a:off x="8749364" y="397211"/>
            <a:ext cx="583933" cy="58393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1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89870F5-24BA-97BE-122C-47A2FDFDD6F7}"/>
              </a:ext>
            </a:extLst>
          </p:cNvPr>
          <p:cNvSpPr/>
          <p:nvPr/>
        </p:nvSpPr>
        <p:spPr>
          <a:xfrm>
            <a:off x="9443385" y="406835"/>
            <a:ext cx="583933" cy="583933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2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C106CFC-03B2-296E-1B8C-7B5F5B1440E0}"/>
              </a:ext>
            </a:extLst>
          </p:cNvPr>
          <p:cNvSpPr/>
          <p:nvPr/>
        </p:nvSpPr>
        <p:spPr>
          <a:xfrm>
            <a:off x="10137406" y="397210"/>
            <a:ext cx="583933" cy="583933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C8C70AA-96CB-E5B8-2253-BFB9CF22C419}"/>
                  </a:ext>
                </a:extLst>
              </p:cNvPr>
              <p:cNvSpPr txBox="1"/>
              <p:nvPr/>
            </p:nvSpPr>
            <p:spPr>
              <a:xfrm>
                <a:off x="1070609" y="2509366"/>
                <a:ext cx="9767438" cy="1723549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  <a:alpha val="69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en-US" sz="2400"/>
                  <a:t>Lemma. Given BPL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b="0"/>
                  <a:t>, if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400" b="0"/>
                  <a:t> is not a prefix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b="0"/>
                  <a:t> you can 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⊂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⊂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2400" b="0"/>
                  <a:t> so that                                                                                   look ‘identical’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2400" b="0"/>
              </a:p>
              <a:p>
                <a:pPr algn="ctr">
                  <a:spcAft>
                    <a:spcPts val="600"/>
                  </a:spcAft>
                </a:pPr>
                <a:endParaRPr lang="en-US" sz="2400"/>
              </a:p>
              <a:p>
                <a:pPr algn="ctr">
                  <a:spcAft>
                    <a:spcPts val="600"/>
                  </a:spcAft>
                </a:pPr>
                <a:endParaRPr lang="en-US" sz="2400" b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C8C70AA-96CB-E5B8-2253-BFB9CF22C4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0609" y="2509366"/>
                <a:ext cx="9767438" cy="1723549"/>
              </a:xfrm>
              <a:prstGeom prst="rect">
                <a:avLst/>
              </a:prstGeom>
              <a:blipFill>
                <a:blip r:embed="rId3"/>
                <a:stretch>
                  <a:fillRect l="-437" t="-28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64984EC-F7CF-8E85-505D-E1C8AD9DA0CA}"/>
              </a:ext>
            </a:extLst>
          </p:cNvPr>
          <p:cNvCxnSpPr>
            <a:cxnSpLocks/>
          </p:cNvCxnSpPr>
          <p:nvPr/>
        </p:nvCxnSpPr>
        <p:spPr>
          <a:xfrm>
            <a:off x="2837527" y="3317977"/>
            <a:ext cx="4987410" cy="362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460AE5C-A5BF-0D19-88CF-5D88D061E5D6}"/>
              </a:ext>
            </a:extLst>
          </p:cNvPr>
          <p:cNvCxnSpPr>
            <a:cxnSpLocks/>
          </p:cNvCxnSpPr>
          <p:nvPr/>
        </p:nvCxnSpPr>
        <p:spPr>
          <a:xfrm>
            <a:off x="2837527" y="3851926"/>
            <a:ext cx="4987410" cy="362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DC919C2-8687-9478-BF00-40442AEF9FB3}"/>
              </a:ext>
            </a:extLst>
          </p:cNvPr>
          <p:cNvCxnSpPr>
            <a:cxnSpLocks/>
          </p:cNvCxnSpPr>
          <p:nvPr/>
        </p:nvCxnSpPr>
        <p:spPr>
          <a:xfrm>
            <a:off x="7665741" y="3218917"/>
            <a:ext cx="0" cy="1845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9BA51A0-9F38-3A40-22BB-037DA2D35C77}"/>
                  </a:ext>
                </a:extLst>
              </p:cNvPr>
              <p:cNvSpPr txBox="1"/>
              <p:nvPr/>
            </p:nvSpPr>
            <p:spPr>
              <a:xfrm>
                <a:off x="7405364" y="2909476"/>
                <a:ext cx="366254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9BA51A0-9F38-3A40-22BB-037DA2D35C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5364" y="2909476"/>
                <a:ext cx="366254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AD05EA5-3480-658D-935B-CA028DD86F35}"/>
                  </a:ext>
                </a:extLst>
              </p:cNvPr>
              <p:cNvSpPr txBox="1"/>
              <p:nvPr/>
            </p:nvSpPr>
            <p:spPr>
              <a:xfrm>
                <a:off x="7405364" y="3479522"/>
                <a:ext cx="366254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AD05EA5-3480-658D-935B-CA028DD86F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5364" y="3479522"/>
                <a:ext cx="366254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BCCFA1A7-8AA1-1DDB-9B6F-E462E41F7B71}"/>
              </a:ext>
            </a:extLst>
          </p:cNvPr>
          <p:cNvCxnSpPr>
            <a:cxnSpLocks/>
          </p:cNvCxnSpPr>
          <p:nvPr/>
        </p:nvCxnSpPr>
        <p:spPr>
          <a:xfrm>
            <a:off x="7665741" y="3759641"/>
            <a:ext cx="0" cy="1845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126FA67-4AC0-909E-2DED-7FC02F79B4DE}"/>
              </a:ext>
            </a:extLst>
          </p:cNvPr>
          <p:cNvCxnSpPr>
            <a:cxnSpLocks/>
          </p:cNvCxnSpPr>
          <p:nvPr/>
        </p:nvCxnSpPr>
        <p:spPr>
          <a:xfrm>
            <a:off x="5890281" y="3759641"/>
            <a:ext cx="0" cy="1845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BBC5932-919A-A72A-FC1A-10222C6A4B40}"/>
                  </a:ext>
                </a:extLst>
              </p:cNvPr>
              <p:cNvSpPr txBox="1"/>
              <p:nvPr/>
            </p:nvSpPr>
            <p:spPr>
              <a:xfrm>
                <a:off x="5771201" y="3465977"/>
                <a:ext cx="431528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BBC5932-919A-A72A-FC1A-10222C6A4B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1201" y="3465977"/>
                <a:ext cx="431528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EE2DB26-20ED-031A-C71D-86909F61B5AC}"/>
                  </a:ext>
                </a:extLst>
              </p:cNvPr>
              <p:cNvSpPr txBox="1"/>
              <p:nvPr/>
            </p:nvSpPr>
            <p:spPr>
              <a:xfrm>
                <a:off x="5115468" y="2909476"/>
                <a:ext cx="403380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EE2DB26-20ED-031A-C71D-86909F61B5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5468" y="2909476"/>
                <a:ext cx="403380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B599179-84EF-9110-4945-256C99FBAF48}"/>
                  </a:ext>
                </a:extLst>
              </p:cNvPr>
              <p:cNvSpPr txBox="1"/>
              <p:nvPr/>
            </p:nvSpPr>
            <p:spPr>
              <a:xfrm>
                <a:off x="4233059" y="3421038"/>
                <a:ext cx="509306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B599179-84EF-9110-4945-256C99FBAF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3059" y="3421038"/>
                <a:ext cx="509306" cy="43088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EBF896C-CBB2-85B3-CBA5-DF751D60AAF3}"/>
                  </a:ext>
                </a:extLst>
              </p:cNvPr>
              <p:cNvSpPr txBox="1"/>
              <p:nvPr/>
            </p:nvSpPr>
            <p:spPr>
              <a:xfrm>
                <a:off x="6556890" y="3465976"/>
                <a:ext cx="515847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EBF896C-CBB2-85B3-CBA5-DF751D60AA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6890" y="3465976"/>
                <a:ext cx="515847" cy="430887"/>
              </a:xfrm>
              <a:prstGeom prst="rect">
                <a:avLst/>
              </a:prstGeom>
              <a:blipFill>
                <a:blip r:embed="rId9"/>
                <a:stretch>
                  <a:fillRect b="-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C5399FDC-2060-B174-436A-1842FA357B83}"/>
                  </a:ext>
                </a:extLst>
              </p:cNvPr>
              <p:cNvSpPr txBox="1"/>
              <p:nvPr/>
            </p:nvSpPr>
            <p:spPr>
              <a:xfrm>
                <a:off x="1070609" y="4249533"/>
                <a:ext cx="9767438" cy="907941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  <a:alpha val="69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en-US" sz="2400"/>
                  <a:t>Thm. The optimal priority set in a binary priority list is some prefix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. </m:t>
                    </m:r>
                  </m:oMath>
                </a14:m>
                <a:endParaRPr lang="en-US" sz="2400" b="0"/>
              </a:p>
              <a:p>
                <a:pPr algn="ctr">
                  <a:spcAft>
                    <a:spcPts val="600"/>
                  </a:spcAft>
                </a:pPr>
                <a:r>
                  <a:rPr lang="en-US" sz="2400" b="0"/>
                  <a:t>Given the set you can find the optimal priority time with a linear program.</a:t>
                </a: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C5399FDC-2060-B174-436A-1842FA357B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0609" y="4249533"/>
                <a:ext cx="9767438" cy="907941"/>
              </a:xfrm>
              <a:prstGeom prst="rect">
                <a:avLst/>
              </a:prstGeom>
              <a:blipFill>
                <a:blip r:embed="rId10"/>
                <a:stretch>
                  <a:fillRect t="-5369" b="-140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4847732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81F6CC-4745-468E-93DC-BEAACFE71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6"/>
            <a:ext cx="10974859" cy="757822"/>
          </a:xfrm>
        </p:spPr>
        <p:txBody>
          <a:bodyPr>
            <a:normAutofit/>
          </a:bodyPr>
          <a:lstStyle/>
          <a:p>
            <a:r>
              <a:rPr lang="en-US" dirty="0"/>
              <a:t>Designing optimal priority lists – a priority index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CA8CA4-7D38-81BE-B676-8A7692EE10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267326"/>
                <a:ext cx="10888744" cy="4909637"/>
              </a:xfrm>
            </p:spPr>
            <p:txBody>
              <a:bodyPr>
                <a:normAutofit/>
              </a:bodyPr>
              <a:lstStyle/>
              <a:p>
                <a:r>
                  <a:rPr lang="en-US" sz="3200" dirty="0"/>
                  <a:t>First item: Sorting slow to fast is a good idea</a:t>
                </a:r>
              </a:p>
              <a:p>
                <a:r>
                  <a:rPr lang="en-US" sz="3200" dirty="0"/>
                  <a:t>Generally: consider response rate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3200" dirty="0"/>
                  <a:t>) and historical allocation</a:t>
                </a:r>
              </a:p>
              <a:p>
                <a:pPr lvl="1"/>
                <a:r>
                  <a:rPr lang="en-US" sz="2800" b="0" dirty="0"/>
                  <a:t>For any target obj.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p>
                    </m:sSubSup>
                  </m:oMath>
                </a14:m>
                <a:r>
                  <a:rPr lang="en-US" sz="2800" dirty="0"/>
                  <a:t> is the minimal amount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800" dirty="0"/>
                  <a:t> needs to reach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endParaRPr lang="en-US" sz="2800" b="0" dirty="0"/>
              </a:p>
              <a:p>
                <a:pPr lvl="1"/>
                <a:r>
                  <a:rPr lang="en-US" sz="2800" dirty="0"/>
                  <a:t>Let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sz="2800" dirty="0"/>
                  <a:t> sort by decreasing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p>
                    </m:sSubSup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/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3200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CA8CA4-7D38-81BE-B676-8A7692EE10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267326"/>
                <a:ext cx="10888744" cy="4909637"/>
              </a:xfrm>
              <a:blipFill>
                <a:blip r:embed="rId2"/>
                <a:stretch>
                  <a:fillRect l="-1288" t="-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51CEC2F-6C2E-7FAB-E067-35FBA7A3CF74}"/>
                  </a:ext>
                </a:extLst>
              </p:cNvPr>
              <p:cNvSpPr txBox="1"/>
              <p:nvPr/>
            </p:nvSpPr>
            <p:spPr>
              <a:xfrm>
                <a:off x="535396" y="4779870"/>
                <a:ext cx="11192260" cy="1031051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  <a:alpha val="69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en-US" sz="2800" dirty="0" err="1"/>
                  <a:t>Thm</a:t>
                </a:r>
                <a:r>
                  <a:rPr lang="en-US" sz="2800" dirty="0"/>
                  <a:t>. The optimal priority set in a binary priority list is some prefix of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. </m:t>
                    </m:r>
                  </m:oMath>
                </a14:m>
                <a:endParaRPr lang="en-US" sz="2800" b="0" dirty="0"/>
              </a:p>
              <a:p>
                <a:pPr algn="ctr">
                  <a:spcAft>
                    <a:spcPts val="600"/>
                  </a:spcAft>
                </a:pPr>
                <a:r>
                  <a:rPr lang="en-US" sz="2800" b="0" dirty="0"/>
                  <a:t>Given the set you can find the optimal priority time with a linear program.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51CEC2F-6C2E-7FAB-E067-35FBA7A3CF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396" y="4779870"/>
                <a:ext cx="11192260" cy="1031051"/>
              </a:xfrm>
              <a:prstGeom prst="rect">
                <a:avLst/>
              </a:prstGeom>
              <a:blipFill>
                <a:blip r:embed="rId3"/>
                <a:stretch>
                  <a:fillRect t="-5325" b="-159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38631EB-0DEB-7A56-6BB9-2CFC63BB855D}"/>
                  </a:ext>
                </a:extLst>
              </p:cNvPr>
              <p:cNvSpPr txBox="1"/>
              <p:nvPr/>
            </p:nvSpPr>
            <p:spPr>
              <a:xfrm>
                <a:off x="535396" y="3549821"/>
                <a:ext cx="11192260" cy="95436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  <a:alpha val="69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en-US" sz="2800" dirty="0"/>
                  <a:t>Thm. For any objective value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800" dirty="0"/>
                  <a:t> if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sz="2800" dirty="0"/>
                  <a:t> is achievable with an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800" dirty="0"/>
                  <a:t>-stage priority list, then prioritizing by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p>
                    </m:sSubSup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/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800" dirty="0"/>
                  <a:t> works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38631EB-0DEB-7A56-6BB9-2CFC63BB85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396" y="3549821"/>
                <a:ext cx="11192260" cy="954364"/>
              </a:xfrm>
              <a:prstGeom prst="rect">
                <a:avLst/>
              </a:prstGeom>
              <a:blipFill>
                <a:blip r:embed="rId4"/>
                <a:stretch>
                  <a:fillRect l="-871" t="-5732" r="-1634" b="-171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21063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4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81F6CC-4745-468E-93DC-BEAACFE71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Binary priority lists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CA8CA4-7D38-81BE-B676-8A7692EE10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267326"/>
                <a:ext cx="10888744" cy="4909637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Sorting slow to fast is a good idea,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 sorts this way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For later items, do binary search on the objective function</a:t>
                </a:r>
              </a:p>
              <a:p>
                <a:pPr lvl="1"/>
                <a:r>
                  <a:rPr lang="en-US" b="0" dirty="0"/>
                  <a:t>For any target obj.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p>
                    </m:sSubSup>
                  </m:oMath>
                </a14:m>
                <a:r>
                  <a:rPr lang="en-US" dirty="0"/>
                  <a:t> is the amount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needs to reach objective value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Sort by decreasing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/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, check all prefixes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Works for valuation functions strictly monotone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CA8CA4-7D38-81BE-B676-8A7692EE10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267326"/>
                <a:ext cx="10888744" cy="4909637"/>
              </a:xfrm>
              <a:blipFill>
                <a:blip r:embed="rId2"/>
                <a:stretch>
                  <a:fillRect l="-1176" t="-21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51CEC2F-6C2E-7FAB-E067-35FBA7A3CF74}"/>
                  </a:ext>
                </a:extLst>
              </p:cNvPr>
              <p:cNvSpPr txBox="1"/>
              <p:nvPr/>
            </p:nvSpPr>
            <p:spPr>
              <a:xfrm>
                <a:off x="1091629" y="2019770"/>
                <a:ext cx="9767438" cy="907941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  <a:alpha val="69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en-US" sz="2400"/>
                  <a:t>Thm. The optimal priority set in a binary priority list is some prefix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. </m:t>
                    </m:r>
                  </m:oMath>
                </a14:m>
                <a:endParaRPr lang="en-US" sz="2400" b="0"/>
              </a:p>
              <a:p>
                <a:pPr algn="ctr">
                  <a:spcAft>
                    <a:spcPts val="600"/>
                  </a:spcAft>
                </a:pPr>
                <a:r>
                  <a:rPr lang="en-US" sz="2400" b="0"/>
                  <a:t>Given the set you can find the optimal priority time with a linear program.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51CEC2F-6C2E-7FAB-E067-35FBA7A3CF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1629" y="2019770"/>
                <a:ext cx="9767438" cy="907941"/>
              </a:xfrm>
              <a:prstGeom prst="rect">
                <a:avLst/>
              </a:prstGeom>
              <a:blipFill>
                <a:blip r:embed="rId3"/>
                <a:stretch>
                  <a:fillRect t="-5369" b="-140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06786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F054A79-4A3E-3EA9-45F5-5043AC32100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/>
                  <a:t>-stage priority lists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F054A79-4A3E-3EA9-45F5-5043AC3210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t="-20968" b="-34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9742E6-3710-13C0-4AEC-2B6DFC6DC5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CCD1184-E8D4-1C47-F438-56AD163C68D9}"/>
                  </a:ext>
                </a:extLst>
              </p:cNvPr>
              <p:cNvSpPr txBox="1"/>
              <p:nvPr/>
            </p:nvSpPr>
            <p:spPr>
              <a:xfrm>
                <a:off x="1097594" y="1249898"/>
                <a:ext cx="10031379" cy="987552"/>
              </a:xfrm>
              <a:prstGeom prst="rect">
                <a:avLst/>
              </a:prstGeom>
              <a:solidFill>
                <a:schemeClr val="bg1">
                  <a:lumMod val="85000"/>
                  <a:alpha val="69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sz="2400" dirty="0"/>
                  <a:t>Lemma 1. Given BPL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b="0" dirty="0"/>
                  <a:t>, if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400" b="0" dirty="0"/>
                  <a:t> is not a prefix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b="0" dirty="0"/>
                  <a:t> you can 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⊂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⊂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2400" b="0" dirty="0"/>
                  <a:t>:</a:t>
                </a:r>
              </a:p>
              <a:p>
                <a:pPr>
                  <a:spcAft>
                    <a:spcPts val="600"/>
                  </a:spcAft>
                </a:pPr>
                <a:r>
                  <a:rPr lang="en-US" sz="2400" dirty="0"/>
                  <a:t>	Equal P(claimed by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b="0" dirty="0"/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∀</m:t>
                    </m:r>
                  </m:oMath>
                </a14:m>
                <a:r>
                  <a:rPr lang="en-US" sz="2400" b="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∉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∖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2400" b="0" dirty="0"/>
              </a:p>
              <a:p>
                <a:pPr marL="342900" indent="-3429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endParaRPr lang="en-US" sz="2400" b="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CCD1184-E8D4-1C47-F438-56AD163C68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594" y="1249898"/>
                <a:ext cx="10031379" cy="987552"/>
              </a:xfrm>
              <a:prstGeom prst="rect">
                <a:avLst/>
              </a:prstGeom>
              <a:blipFill>
                <a:blip r:embed="rId3"/>
                <a:stretch>
                  <a:fillRect l="-911" t="-4938" r="-122" b="-49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Rectangle 66">
            <a:extLst>
              <a:ext uri="{FF2B5EF4-FFF2-40B4-BE49-F238E27FC236}">
                <a16:creationId xmlns:a16="http://schemas.microsoft.com/office/drawing/2014/main" id="{6AFF47FF-2E24-EBF9-BCEB-6CCA77E43E07}"/>
              </a:ext>
            </a:extLst>
          </p:cNvPr>
          <p:cNvSpPr/>
          <p:nvPr/>
        </p:nvSpPr>
        <p:spPr>
          <a:xfrm>
            <a:off x="1563059" y="3971249"/>
            <a:ext cx="3733800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803CD753-7427-8986-FF10-CF327083AA4B}"/>
              </a:ext>
            </a:extLst>
          </p:cNvPr>
          <p:cNvSpPr/>
          <p:nvPr/>
        </p:nvSpPr>
        <p:spPr>
          <a:xfrm>
            <a:off x="5296859" y="3978194"/>
            <a:ext cx="1894114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13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94341005-5725-A588-D4BB-0F50EB55DDCF}"/>
              </a:ext>
            </a:extLst>
          </p:cNvPr>
          <p:cNvSpPr/>
          <p:nvPr/>
        </p:nvSpPr>
        <p:spPr>
          <a:xfrm>
            <a:off x="7190973" y="3978194"/>
            <a:ext cx="1894114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134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1AC9B8CB-7D39-D67F-FC77-5AA56975AF26}"/>
              </a:ext>
            </a:extLst>
          </p:cNvPr>
          <p:cNvSpPr/>
          <p:nvPr/>
        </p:nvSpPr>
        <p:spPr>
          <a:xfrm>
            <a:off x="9085087" y="3980306"/>
            <a:ext cx="1429407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1234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987B4B94-5F9A-9C1C-A6DE-8B29E7E660C6}"/>
                  </a:ext>
                </a:extLst>
              </p:cNvPr>
              <p:cNvSpPr/>
              <p:nvPr/>
            </p:nvSpPr>
            <p:spPr>
              <a:xfrm>
                <a:off x="1563059" y="4439322"/>
                <a:ext cx="1132114" cy="266700"/>
              </a:xfrm>
              <a:prstGeom prst="rect">
                <a:avLst/>
              </a:prstGeom>
              <a:noFill/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∅</m:t>
                      </m:r>
                    </m:oMath>
                  </m:oMathPara>
                </a14:m>
                <a:endParaRPr lang="en-US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987B4B94-5F9A-9C1C-A6DE-8B29E7E660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3059" y="4439322"/>
                <a:ext cx="1132114" cy="266700"/>
              </a:xfrm>
              <a:prstGeom prst="rect">
                <a:avLst/>
              </a:prstGeom>
              <a:blipFill>
                <a:blip r:embed="rId4"/>
                <a:stretch>
                  <a:fillRect b="-14894"/>
                </a:stretch>
              </a:blipFill>
              <a:ln w="1905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Rectangle 71">
            <a:extLst>
              <a:ext uri="{FF2B5EF4-FFF2-40B4-BE49-F238E27FC236}">
                <a16:creationId xmlns:a16="http://schemas.microsoft.com/office/drawing/2014/main" id="{CCAC0C98-2801-1A8C-6DB0-37D43A6DE99D}"/>
              </a:ext>
            </a:extLst>
          </p:cNvPr>
          <p:cNvSpPr/>
          <p:nvPr/>
        </p:nvSpPr>
        <p:spPr>
          <a:xfrm>
            <a:off x="5296859" y="4439463"/>
            <a:ext cx="849085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3EBE1A9-2788-E360-CB36-41842BBA673F}"/>
              </a:ext>
            </a:extLst>
          </p:cNvPr>
          <p:cNvSpPr/>
          <p:nvPr/>
        </p:nvSpPr>
        <p:spPr>
          <a:xfrm>
            <a:off x="7190973" y="4439463"/>
            <a:ext cx="745671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8A57111E-61C3-B4AB-4F3B-7C7FEC42EA9D}"/>
              </a:ext>
            </a:extLst>
          </p:cNvPr>
          <p:cNvSpPr/>
          <p:nvPr/>
        </p:nvSpPr>
        <p:spPr>
          <a:xfrm>
            <a:off x="9085087" y="4441575"/>
            <a:ext cx="1429407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1234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DD7B1CBA-A2B4-4C15-910B-567B7C9BF4CF}"/>
              </a:ext>
            </a:extLst>
          </p:cNvPr>
          <p:cNvSpPr/>
          <p:nvPr/>
        </p:nvSpPr>
        <p:spPr>
          <a:xfrm>
            <a:off x="2695173" y="4438694"/>
            <a:ext cx="2601686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13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23175A59-87A8-4832-A311-510BF5C386CC}"/>
              </a:ext>
            </a:extLst>
          </p:cNvPr>
          <p:cNvSpPr/>
          <p:nvPr/>
        </p:nvSpPr>
        <p:spPr>
          <a:xfrm>
            <a:off x="6145944" y="4439604"/>
            <a:ext cx="1045029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123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442359D8-62A6-ECDD-014D-D1C1A94D2D24}"/>
              </a:ext>
            </a:extLst>
          </p:cNvPr>
          <p:cNvSpPr/>
          <p:nvPr/>
        </p:nvSpPr>
        <p:spPr>
          <a:xfrm>
            <a:off x="7936644" y="4439463"/>
            <a:ext cx="1148443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1234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696FC80B-0E1C-79C5-C3F1-B524C3F03AE4}"/>
                  </a:ext>
                </a:extLst>
              </p:cNvPr>
              <p:cNvSpPr/>
              <p:nvPr/>
            </p:nvSpPr>
            <p:spPr>
              <a:xfrm>
                <a:off x="1563060" y="4897242"/>
                <a:ext cx="1132114" cy="266700"/>
              </a:xfrm>
              <a:prstGeom prst="rect">
                <a:avLst/>
              </a:prstGeom>
              <a:noFill/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∅</m:t>
                      </m:r>
                    </m:oMath>
                  </m:oMathPara>
                </a14:m>
                <a:endParaRPr lang="en-US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696FC80B-0E1C-79C5-C3F1-B524C3F03A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3060" y="4897242"/>
                <a:ext cx="1132114" cy="266700"/>
              </a:xfrm>
              <a:prstGeom prst="rect">
                <a:avLst/>
              </a:prstGeom>
              <a:blipFill>
                <a:blip r:embed="rId5"/>
                <a:stretch>
                  <a:fillRect b="-14894"/>
                </a:stretch>
              </a:blipFill>
              <a:ln w="1905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Rectangle 78">
            <a:extLst>
              <a:ext uri="{FF2B5EF4-FFF2-40B4-BE49-F238E27FC236}">
                <a16:creationId xmlns:a16="http://schemas.microsoft.com/office/drawing/2014/main" id="{A6ECF6F7-588E-C356-7206-39C998E7A9DC}"/>
              </a:ext>
            </a:extLst>
          </p:cNvPr>
          <p:cNvSpPr/>
          <p:nvPr/>
        </p:nvSpPr>
        <p:spPr>
          <a:xfrm>
            <a:off x="5296860" y="4897383"/>
            <a:ext cx="849085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619C3326-0869-C53C-C80C-948E4ADB3CAF}"/>
              </a:ext>
            </a:extLst>
          </p:cNvPr>
          <p:cNvSpPr/>
          <p:nvPr/>
        </p:nvSpPr>
        <p:spPr>
          <a:xfrm>
            <a:off x="7190974" y="4897383"/>
            <a:ext cx="745671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B988AF3C-704F-0771-53BF-01D21C14F306}"/>
              </a:ext>
            </a:extLst>
          </p:cNvPr>
          <p:cNvSpPr/>
          <p:nvPr/>
        </p:nvSpPr>
        <p:spPr>
          <a:xfrm>
            <a:off x="9085088" y="4899495"/>
            <a:ext cx="1429407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1234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5628B254-5ACF-067A-C8E8-1D930144C262}"/>
              </a:ext>
            </a:extLst>
          </p:cNvPr>
          <p:cNvSpPr/>
          <p:nvPr/>
        </p:nvSpPr>
        <p:spPr>
          <a:xfrm>
            <a:off x="3328720" y="4896614"/>
            <a:ext cx="1968139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123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923417B2-E25B-3847-5981-86A0D94A9C90}"/>
              </a:ext>
            </a:extLst>
          </p:cNvPr>
          <p:cNvSpPr/>
          <p:nvPr/>
        </p:nvSpPr>
        <p:spPr>
          <a:xfrm>
            <a:off x="6145945" y="4897524"/>
            <a:ext cx="1045029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123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EBA8B5C-1153-76F9-9542-4D5ADB49BC4A}"/>
              </a:ext>
            </a:extLst>
          </p:cNvPr>
          <p:cNvSpPr/>
          <p:nvPr/>
        </p:nvSpPr>
        <p:spPr>
          <a:xfrm>
            <a:off x="7936645" y="4897383"/>
            <a:ext cx="1148443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1234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3CD7CEA3-925C-7E8F-ADFB-9C786E59E9F0}"/>
              </a:ext>
            </a:extLst>
          </p:cNvPr>
          <p:cNvSpPr/>
          <p:nvPr/>
        </p:nvSpPr>
        <p:spPr>
          <a:xfrm>
            <a:off x="2695173" y="4896614"/>
            <a:ext cx="633547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</a:t>
            </a: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3BAF6B85-B0B1-471B-31F7-AE6B3F4A40E0}"/>
              </a:ext>
            </a:extLst>
          </p:cNvPr>
          <p:cNvCxnSpPr/>
          <p:nvPr/>
        </p:nvCxnSpPr>
        <p:spPr>
          <a:xfrm>
            <a:off x="1503077" y="5381480"/>
            <a:ext cx="924970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4B7B08C6-DADD-3084-EAAE-1116416DC1C9}"/>
              </a:ext>
            </a:extLst>
          </p:cNvPr>
          <p:cNvCxnSpPr>
            <a:cxnSpLocks/>
          </p:cNvCxnSpPr>
          <p:nvPr/>
        </p:nvCxnSpPr>
        <p:spPr>
          <a:xfrm>
            <a:off x="1565364" y="5289195"/>
            <a:ext cx="0" cy="1845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C7590676-4198-D4B4-B25D-BC2EBCA433A0}"/>
              </a:ext>
            </a:extLst>
          </p:cNvPr>
          <p:cNvCxnSpPr>
            <a:cxnSpLocks/>
          </p:cNvCxnSpPr>
          <p:nvPr/>
        </p:nvCxnSpPr>
        <p:spPr>
          <a:xfrm>
            <a:off x="10545102" y="5289195"/>
            <a:ext cx="0" cy="1845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>
            <a:extLst>
              <a:ext uri="{FF2B5EF4-FFF2-40B4-BE49-F238E27FC236}">
                <a16:creationId xmlns:a16="http://schemas.microsoft.com/office/drawing/2014/main" id="{345BB0E5-FE1A-0B8B-E206-5ABB08E12310}"/>
              </a:ext>
            </a:extLst>
          </p:cNvPr>
          <p:cNvSpPr txBox="1"/>
          <p:nvPr/>
        </p:nvSpPr>
        <p:spPr>
          <a:xfrm>
            <a:off x="191418" y="3926878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Initial PL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8ADB2938-B20E-5389-0298-21DB372FCFEB}"/>
              </a:ext>
            </a:extLst>
          </p:cNvPr>
          <p:cNvSpPr txBox="1"/>
          <p:nvPr/>
        </p:nvSpPr>
        <p:spPr>
          <a:xfrm>
            <a:off x="162583" y="4468624"/>
            <a:ext cx="11314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Repeated </a:t>
            </a:r>
          </a:p>
          <a:p>
            <a:r>
              <a:rPr lang="en-US"/>
              <a:t>decomp.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BAD8C15E-EB8D-03D1-910B-EFD6327770BC}"/>
              </a:ext>
            </a:extLst>
          </p:cNvPr>
          <p:cNvSpPr txBox="1"/>
          <p:nvPr/>
        </p:nvSpPr>
        <p:spPr>
          <a:xfrm>
            <a:off x="10749555" y="4474026"/>
            <a:ext cx="13239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Lemma 1 + </a:t>
            </a:r>
          </a:p>
          <a:p>
            <a:r>
              <a:rPr lang="en-US"/>
              <a:t>memoryless</a:t>
            </a:r>
          </a:p>
        </p:txBody>
      </p:sp>
      <p:sp>
        <p:nvSpPr>
          <p:cNvPr id="102" name="Left Brace 101">
            <a:extLst>
              <a:ext uri="{FF2B5EF4-FFF2-40B4-BE49-F238E27FC236}">
                <a16:creationId xmlns:a16="http://schemas.microsoft.com/office/drawing/2014/main" id="{1BA44EDD-DFC5-EFCC-C8D1-4F3ED79C151B}"/>
              </a:ext>
            </a:extLst>
          </p:cNvPr>
          <p:cNvSpPr/>
          <p:nvPr/>
        </p:nvSpPr>
        <p:spPr>
          <a:xfrm>
            <a:off x="1186445" y="4431071"/>
            <a:ext cx="247990" cy="732243"/>
          </a:xfrm>
          <a:prstGeom prst="lef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Left Brace 102">
            <a:extLst>
              <a:ext uri="{FF2B5EF4-FFF2-40B4-BE49-F238E27FC236}">
                <a16:creationId xmlns:a16="http://schemas.microsoft.com/office/drawing/2014/main" id="{2474F2AF-684E-E399-BC3C-A719871DAA44}"/>
              </a:ext>
            </a:extLst>
          </p:cNvPr>
          <p:cNvSpPr/>
          <p:nvPr/>
        </p:nvSpPr>
        <p:spPr>
          <a:xfrm rot="10800000">
            <a:off x="10582640" y="4442780"/>
            <a:ext cx="247990" cy="732243"/>
          </a:xfrm>
          <a:prstGeom prst="lef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55E260BC-DD17-C299-1990-342946664465}"/>
                  </a:ext>
                </a:extLst>
              </p:cNvPr>
              <p:cNvSpPr txBox="1"/>
              <p:nvPr/>
            </p:nvSpPr>
            <p:spPr>
              <a:xfrm>
                <a:off x="10427113" y="5360701"/>
                <a:ext cx="47211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55E260BC-DD17-C299-1990-3429466644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27113" y="5360701"/>
                <a:ext cx="472117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5" name="TextBox 104">
            <a:extLst>
              <a:ext uri="{FF2B5EF4-FFF2-40B4-BE49-F238E27FC236}">
                <a16:creationId xmlns:a16="http://schemas.microsoft.com/office/drawing/2014/main" id="{B785D50F-7597-786D-174F-6188552AF1CB}"/>
              </a:ext>
            </a:extLst>
          </p:cNvPr>
          <p:cNvSpPr txBox="1"/>
          <p:nvPr/>
        </p:nvSpPr>
        <p:spPr>
          <a:xfrm>
            <a:off x="10899230" y="393423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3142</a:t>
            </a:r>
          </a:p>
        </p:txBody>
      </p:sp>
    </p:spTree>
    <p:extLst>
      <p:ext uri="{BB962C8B-B14F-4D97-AF65-F5344CB8AC3E}">
        <p14:creationId xmlns:p14="http://schemas.microsoft.com/office/powerpoint/2010/main" val="4239996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97" grpId="0"/>
      <p:bldP spid="98" grpId="0"/>
      <p:bldP spid="100" grpId="0"/>
      <p:bldP spid="102" grpId="0" animBg="1"/>
      <p:bldP spid="103" grpId="0" animBg="1"/>
      <p:bldP spid="104" grpId="0"/>
      <p:bldP spid="10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AA733-934B-568B-3636-B21B185A9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Food rescue operations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7D344F-E112-CD8C-2553-28D2A216C73D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r>
              <a:rPr lang="en-US"/>
              <a:t>Act as a matching platform between donors and recipients</a:t>
            </a:r>
          </a:p>
          <a:p>
            <a:endParaRPr lang="en-US"/>
          </a:p>
          <a:p>
            <a:pPr marL="0" indent="0">
              <a:buNone/>
            </a:pPr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44E367A-9509-C578-8690-72D51BD5790F}"/>
              </a:ext>
            </a:extLst>
          </p:cNvPr>
          <p:cNvSpPr/>
          <p:nvPr/>
        </p:nvSpPr>
        <p:spPr>
          <a:xfrm>
            <a:off x="1770266" y="2414860"/>
            <a:ext cx="4204379" cy="4083840"/>
          </a:xfrm>
          <a:prstGeom prst="ellipse">
            <a:avLst/>
          </a:prstGeom>
          <a:noFill/>
          <a:ln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960B2AC-39A2-7C2F-85E2-23052C800212}"/>
              </a:ext>
            </a:extLst>
          </p:cNvPr>
          <p:cNvSpPr/>
          <p:nvPr/>
        </p:nvSpPr>
        <p:spPr>
          <a:xfrm>
            <a:off x="4864181" y="1937191"/>
            <a:ext cx="5486400" cy="5486400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BF4B3CF-9574-D89F-54AD-F9E4522F9302}"/>
              </a:ext>
            </a:extLst>
          </p:cNvPr>
          <p:cNvSpPr/>
          <p:nvPr/>
        </p:nvSpPr>
        <p:spPr>
          <a:xfrm>
            <a:off x="3632721" y="3366145"/>
            <a:ext cx="4824085" cy="4953180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Graphic 9" descr="User with solid fill">
            <a:extLst>
              <a:ext uri="{FF2B5EF4-FFF2-40B4-BE49-F238E27FC236}">
                <a16:creationId xmlns:a16="http://schemas.microsoft.com/office/drawing/2014/main" id="{838C8962-9D6A-9743-0FE1-3CDE162B6A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80113" y="5372437"/>
            <a:ext cx="790863" cy="790863"/>
          </a:xfrm>
          <a:prstGeom prst="rect">
            <a:avLst/>
          </a:prstGeom>
        </p:spPr>
      </p:pic>
      <p:pic>
        <p:nvPicPr>
          <p:cNvPr id="11" name="Graphic 10" descr="User with solid fill">
            <a:extLst>
              <a:ext uri="{FF2B5EF4-FFF2-40B4-BE49-F238E27FC236}">
                <a16:creationId xmlns:a16="http://schemas.microsoft.com/office/drawing/2014/main" id="{641D45CE-020B-EDB1-D4C1-A5994E0E8E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57588" y="4089539"/>
            <a:ext cx="790863" cy="790863"/>
          </a:xfrm>
          <a:prstGeom prst="rect">
            <a:avLst/>
          </a:prstGeom>
        </p:spPr>
      </p:pic>
      <p:pic>
        <p:nvPicPr>
          <p:cNvPr id="12" name="Graphic 11" descr="User with solid fill">
            <a:extLst>
              <a:ext uri="{FF2B5EF4-FFF2-40B4-BE49-F238E27FC236}">
                <a16:creationId xmlns:a16="http://schemas.microsoft.com/office/drawing/2014/main" id="{B9802B07-F1CB-C61C-7418-60F78CA9E4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299345" y="4456780"/>
            <a:ext cx="790863" cy="790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2950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AA733-934B-568B-3636-B21B185A9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Food rescue operations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7D344F-E112-CD8C-2553-28D2A216C73D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r>
              <a:rPr lang="en-US"/>
              <a:t>Act as a matching platform between donors and recipients</a:t>
            </a:r>
          </a:p>
          <a:p>
            <a:endParaRPr lang="en-US"/>
          </a:p>
          <a:p>
            <a:pPr marL="0" indent="0">
              <a:buNone/>
            </a:pPr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44E367A-9509-C578-8690-72D51BD5790F}"/>
              </a:ext>
            </a:extLst>
          </p:cNvPr>
          <p:cNvSpPr/>
          <p:nvPr/>
        </p:nvSpPr>
        <p:spPr>
          <a:xfrm>
            <a:off x="1770266" y="2414860"/>
            <a:ext cx="4204379" cy="4083840"/>
          </a:xfrm>
          <a:prstGeom prst="ellipse">
            <a:avLst/>
          </a:prstGeom>
          <a:noFill/>
          <a:ln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960B2AC-39A2-7C2F-85E2-23052C800212}"/>
              </a:ext>
            </a:extLst>
          </p:cNvPr>
          <p:cNvSpPr/>
          <p:nvPr/>
        </p:nvSpPr>
        <p:spPr>
          <a:xfrm>
            <a:off x="4864181" y="1937191"/>
            <a:ext cx="5486400" cy="5486400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BF4B3CF-9574-D89F-54AD-F9E4522F9302}"/>
              </a:ext>
            </a:extLst>
          </p:cNvPr>
          <p:cNvSpPr/>
          <p:nvPr/>
        </p:nvSpPr>
        <p:spPr>
          <a:xfrm>
            <a:off x="3632721" y="3366145"/>
            <a:ext cx="4824085" cy="4953180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B7911B2-058D-841D-3C36-47D4C35905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6090" y="3572680"/>
            <a:ext cx="814079" cy="60382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BE81E309-E43D-C4CE-EDB0-68FCE46EF575}"/>
              </a:ext>
            </a:extLst>
          </p:cNvPr>
          <p:cNvGrpSpPr/>
          <p:nvPr/>
        </p:nvGrpSpPr>
        <p:grpSpPr>
          <a:xfrm>
            <a:off x="3187552" y="3690294"/>
            <a:ext cx="539645" cy="368592"/>
            <a:chOff x="10109201" y="2057509"/>
            <a:chExt cx="539645" cy="368592"/>
          </a:xfrm>
        </p:grpSpPr>
        <p:sp>
          <p:nvSpPr>
            <p:cNvPr id="13" name="Speech Bubble: Rectangle with Corners Rounded 12">
              <a:extLst>
                <a:ext uri="{FF2B5EF4-FFF2-40B4-BE49-F238E27FC236}">
                  <a16:creationId xmlns:a16="http://schemas.microsoft.com/office/drawing/2014/main" id="{61FE0361-BFEC-EA14-FB4D-9DFD192C927B}"/>
                </a:ext>
              </a:extLst>
            </p:cNvPr>
            <p:cNvSpPr/>
            <p:nvPr/>
          </p:nvSpPr>
          <p:spPr>
            <a:xfrm>
              <a:off x="10109201" y="2057509"/>
              <a:ext cx="539645" cy="366885"/>
            </a:xfrm>
            <a:prstGeom prst="wedgeRoundRectCallout">
              <a:avLst>
                <a:gd name="adj1" fmla="val -36414"/>
                <a:gd name="adj2" fmla="val 76824"/>
                <a:gd name="adj3" fmla="val 16667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46F92A9-4435-E998-2B12-98E593B9ED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148639" y="2084339"/>
              <a:ext cx="460768" cy="341762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1312FCE-FF87-6C04-24EB-AF476429B79D}"/>
              </a:ext>
            </a:extLst>
          </p:cNvPr>
          <p:cNvGrpSpPr/>
          <p:nvPr/>
        </p:nvGrpSpPr>
        <p:grpSpPr>
          <a:xfrm>
            <a:off x="7042111" y="4014911"/>
            <a:ext cx="539645" cy="368592"/>
            <a:chOff x="10109201" y="2057509"/>
            <a:chExt cx="539645" cy="368592"/>
          </a:xfrm>
        </p:grpSpPr>
        <p:sp>
          <p:nvSpPr>
            <p:cNvPr id="17" name="Speech Bubble: Rectangle with Corners Rounded 16">
              <a:extLst>
                <a:ext uri="{FF2B5EF4-FFF2-40B4-BE49-F238E27FC236}">
                  <a16:creationId xmlns:a16="http://schemas.microsoft.com/office/drawing/2014/main" id="{0D79F451-9CE2-B4A7-EEA0-2AF724A6AE5C}"/>
                </a:ext>
              </a:extLst>
            </p:cNvPr>
            <p:cNvSpPr/>
            <p:nvPr/>
          </p:nvSpPr>
          <p:spPr>
            <a:xfrm>
              <a:off x="10109201" y="2057509"/>
              <a:ext cx="539645" cy="366885"/>
            </a:xfrm>
            <a:prstGeom prst="wedgeRoundRectCallout">
              <a:avLst>
                <a:gd name="adj1" fmla="val -36414"/>
                <a:gd name="adj2" fmla="val 76824"/>
                <a:gd name="adj3" fmla="val 16667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66A1988A-0A60-0CD4-6DE5-D6D3040C71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148639" y="2084339"/>
              <a:ext cx="460768" cy="341762"/>
            </a:xfrm>
            <a:prstGeom prst="rect">
              <a:avLst/>
            </a:prstGeom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B9A5559-593C-D725-E2BE-49860D4B8CC2}"/>
              </a:ext>
            </a:extLst>
          </p:cNvPr>
          <p:cNvGrpSpPr/>
          <p:nvPr/>
        </p:nvGrpSpPr>
        <p:grpSpPr>
          <a:xfrm>
            <a:off x="6296460" y="5115043"/>
            <a:ext cx="539645" cy="366885"/>
            <a:chOff x="6296460" y="5115043"/>
            <a:chExt cx="539645" cy="366885"/>
          </a:xfrm>
        </p:grpSpPr>
        <p:sp>
          <p:nvSpPr>
            <p:cNvPr id="20" name="Speech Bubble: Rectangle with Corners Rounded 19">
              <a:extLst>
                <a:ext uri="{FF2B5EF4-FFF2-40B4-BE49-F238E27FC236}">
                  <a16:creationId xmlns:a16="http://schemas.microsoft.com/office/drawing/2014/main" id="{A1D696B9-4A2A-A91A-DA36-42321469A250}"/>
                </a:ext>
              </a:extLst>
            </p:cNvPr>
            <p:cNvSpPr/>
            <p:nvPr/>
          </p:nvSpPr>
          <p:spPr>
            <a:xfrm>
              <a:off x="6296460" y="5115043"/>
              <a:ext cx="539645" cy="366885"/>
            </a:xfrm>
            <a:prstGeom prst="wedgeRoundRectCallout">
              <a:avLst>
                <a:gd name="adj1" fmla="val 37596"/>
                <a:gd name="adj2" fmla="val 73959"/>
                <a:gd name="adj3" fmla="val 16667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922DEB0-6931-28E4-1D17-217DFAEB88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51633" y="5140166"/>
              <a:ext cx="460768" cy="341762"/>
            </a:xfrm>
            <a:prstGeom prst="rect">
              <a:avLst/>
            </a:prstGeom>
          </p:spPr>
        </p:pic>
      </p:grpSp>
      <p:pic>
        <p:nvPicPr>
          <p:cNvPr id="4" name="Graphic 3" descr="User with solid fill">
            <a:extLst>
              <a:ext uri="{FF2B5EF4-FFF2-40B4-BE49-F238E27FC236}">
                <a16:creationId xmlns:a16="http://schemas.microsoft.com/office/drawing/2014/main" id="{E923F4D7-4D33-E2E5-895A-8C850B37DC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80113" y="5372437"/>
            <a:ext cx="790863" cy="790863"/>
          </a:xfrm>
          <a:prstGeom prst="rect">
            <a:avLst/>
          </a:prstGeom>
        </p:spPr>
      </p:pic>
      <p:pic>
        <p:nvPicPr>
          <p:cNvPr id="5" name="Graphic 4" descr="User with solid fill">
            <a:extLst>
              <a:ext uri="{FF2B5EF4-FFF2-40B4-BE49-F238E27FC236}">
                <a16:creationId xmlns:a16="http://schemas.microsoft.com/office/drawing/2014/main" id="{EAB2B2AD-C82A-283E-F331-B09B31D097E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457588" y="4089539"/>
            <a:ext cx="790863" cy="790863"/>
          </a:xfrm>
          <a:prstGeom prst="rect">
            <a:avLst/>
          </a:prstGeom>
        </p:spPr>
      </p:pic>
      <p:pic>
        <p:nvPicPr>
          <p:cNvPr id="6" name="Graphic 5" descr="User with solid fill">
            <a:extLst>
              <a:ext uri="{FF2B5EF4-FFF2-40B4-BE49-F238E27FC236}">
                <a16:creationId xmlns:a16="http://schemas.microsoft.com/office/drawing/2014/main" id="{4C724FD7-EB71-8B43-9231-53067DBAE7C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299345" y="4456780"/>
            <a:ext cx="790863" cy="790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136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AA733-934B-568B-3636-B21B185A9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Food rescue operations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7D344F-E112-CD8C-2553-28D2A216C73D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r>
              <a:rPr lang="en-US"/>
              <a:t>Act as a matching platform between donors and recipients</a:t>
            </a:r>
          </a:p>
          <a:p>
            <a:endParaRPr lang="en-US"/>
          </a:p>
          <a:p>
            <a:pPr marL="0" indent="0">
              <a:buNone/>
            </a:pPr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44E367A-9509-C578-8690-72D51BD5790F}"/>
              </a:ext>
            </a:extLst>
          </p:cNvPr>
          <p:cNvSpPr/>
          <p:nvPr/>
        </p:nvSpPr>
        <p:spPr>
          <a:xfrm>
            <a:off x="1770266" y="2414860"/>
            <a:ext cx="4204379" cy="4083840"/>
          </a:xfrm>
          <a:prstGeom prst="ellipse">
            <a:avLst/>
          </a:prstGeom>
          <a:noFill/>
          <a:ln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960B2AC-39A2-7C2F-85E2-23052C800212}"/>
              </a:ext>
            </a:extLst>
          </p:cNvPr>
          <p:cNvSpPr/>
          <p:nvPr/>
        </p:nvSpPr>
        <p:spPr>
          <a:xfrm>
            <a:off x="4864181" y="1937191"/>
            <a:ext cx="5486400" cy="5486400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BF4B3CF-9574-D89F-54AD-F9E4522F9302}"/>
              </a:ext>
            </a:extLst>
          </p:cNvPr>
          <p:cNvSpPr/>
          <p:nvPr/>
        </p:nvSpPr>
        <p:spPr>
          <a:xfrm>
            <a:off x="3632721" y="3366145"/>
            <a:ext cx="4824085" cy="4953180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B7911B2-058D-841D-3C36-47D4C35905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6090" y="3572680"/>
            <a:ext cx="814079" cy="60382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BE81E309-E43D-C4CE-EDB0-68FCE46EF575}"/>
              </a:ext>
            </a:extLst>
          </p:cNvPr>
          <p:cNvGrpSpPr/>
          <p:nvPr/>
        </p:nvGrpSpPr>
        <p:grpSpPr>
          <a:xfrm>
            <a:off x="3187552" y="3690294"/>
            <a:ext cx="539645" cy="368592"/>
            <a:chOff x="10109201" y="2057509"/>
            <a:chExt cx="539645" cy="368592"/>
          </a:xfrm>
        </p:grpSpPr>
        <p:sp>
          <p:nvSpPr>
            <p:cNvPr id="13" name="Speech Bubble: Rectangle with Corners Rounded 12">
              <a:extLst>
                <a:ext uri="{FF2B5EF4-FFF2-40B4-BE49-F238E27FC236}">
                  <a16:creationId xmlns:a16="http://schemas.microsoft.com/office/drawing/2014/main" id="{61FE0361-BFEC-EA14-FB4D-9DFD192C927B}"/>
                </a:ext>
              </a:extLst>
            </p:cNvPr>
            <p:cNvSpPr/>
            <p:nvPr/>
          </p:nvSpPr>
          <p:spPr>
            <a:xfrm>
              <a:off x="10109201" y="2057509"/>
              <a:ext cx="539645" cy="366885"/>
            </a:xfrm>
            <a:prstGeom prst="wedgeRoundRectCallout">
              <a:avLst>
                <a:gd name="adj1" fmla="val -36414"/>
                <a:gd name="adj2" fmla="val 76824"/>
                <a:gd name="adj3" fmla="val 16667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46F92A9-4435-E998-2B12-98E593B9ED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148639" y="2084339"/>
              <a:ext cx="460768" cy="341762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1312FCE-FF87-6C04-24EB-AF476429B79D}"/>
              </a:ext>
            </a:extLst>
          </p:cNvPr>
          <p:cNvGrpSpPr/>
          <p:nvPr/>
        </p:nvGrpSpPr>
        <p:grpSpPr>
          <a:xfrm>
            <a:off x="7042111" y="4014911"/>
            <a:ext cx="539645" cy="368592"/>
            <a:chOff x="10109201" y="2057509"/>
            <a:chExt cx="539645" cy="368592"/>
          </a:xfrm>
        </p:grpSpPr>
        <p:sp>
          <p:nvSpPr>
            <p:cNvPr id="17" name="Speech Bubble: Rectangle with Corners Rounded 16">
              <a:extLst>
                <a:ext uri="{FF2B5EF4-FFF2-40B4-BE49-F238E27FC236}">
                  <a16:creationId xmlns:a16="http://schemas.microsoft.com/office/drawing/2014/main" id="{0D79F451-9CE2-B4A7-EEA0-2AF724A6AE5C}"/>
                </a:ext>
              </a:extLst>
            </p:cNvPr>
            <p:cNvSpPr/>
            <p:nvPr/>
          </p:nvSpPr>
          <p:spPr>
            <a:xfrm>
              <a:off x="10109201" y="2057509"/>
              <a:ext cx="539645" cy="366885"/>
            </a:xfrm>
            <a:prstGeom prst="wedgeRoundRectCallout">
              <a:avLst>
                <a:gd name="adj1" fmla="val -36414"/>
                <a:gd name="adj2" fmla="val 76824"/>
                <a:gd name="adj3" fmla="val 16667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66A1988A-0A60-0CD4-6DE5-D6D3040C71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148639" y="2084339"/>
              <a:ext cx="460768" cy="341762"/>
            </a:xfrm>
            <a:prstGeom prst="rect">
              <a:avLst/>
            </a:prstGeom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B9A5559-593C-D725-E2BE-49860D4B8CC2}"/>
              </a:ext>
            </a:extLst>
          </p:cNvPr>
          <p:cNvGrpSpPr/>
          <p:nvPr/>
        </p:nvGrpSpPr>
        <p:grpSpPr>
          <a:xfrm>
            <a:off x="6296460" y="5115043"/>
            <a:ext cx="539645" cy="366885"/>
            <a:chOff x="6296460" y="5115043"/>
            <a:chExt cx="539645" cy="366885"/>
          </a:xfrm>
        </p:grpSpPr>
        <p:sp>
          <p:nvSpPr>
            <p:cNvPr id="20" name="Speech Bubble: Rectangle with Corners Rounded 19">
              <a:extLst>
                <a:ext uri="{FF2B5EF4-FFF2-40B4-BE49-F238E27FC236}">
                  <a16:creationId xmlns:a16="http://schemas.microsoft.com/office/drawing/2014/main" id="{A1D696B9-4A2A-A91A-DA36-42321469A250}"/>
                </a:ext>
              </a:extLst>
            </p:cNvPr>
            <p:cNvSpPr/>
            <p:nvPr/>
          </p:nvSpPr>
          <p:spPr>
            <a:xfrm>
              <a:off x="6296460" y="5115043"/>
              <a:ext cx="539645" cy="366885"/>
            </a:xfrm>
            <a:prstGeom prst="wedgeRoundRectCallout">
              <a:avLst>
                <a:gd name="adj1" fmla="val 37596"/>
                <a:gd name="adj2" fmla="val 73959"/>
                <a:gd name="adj3" fmla="val 16667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922DEB0-6931-28E4-1D17-217DFAEB88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51633" y="5140166"/>
              <a:ext cx="460768" cy="341762"/>
            </a:xfrm>
            <a:prstGeom prst="rect">
              <a:avLst/>
            </a:prstGeom>
          </p:spPr>
        </p:pic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4E387F41-C414-6E0D-AB3D-2408C7DE9B54}"/>
              </a:ext>
            </a:extLst>
          </p:cNvPr>
          <p:cNvSpPr/>
          <p:nvPr/>
        </p:nvSpPr>
        <p:spPr>
          <a:xfrm>
            <a:off x="428319" y="4371620"/>
            <a:ext cx="1030663" cy="162772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Graphic 11" descr="User with solid fill">
            <a:extLst>
              <a:ext uri="{FF2B5EF4-FFF2-40B4-BE49-F238E27FC236}">
                <a16:creationId xmlns:a16="http://schemas.microsoft.com/office/drawing/2014/main" id="{C451169E-A1D6-231C-F40B-2D9ABC92C1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80113" y="5372437"/>
            <a:ext cx="790863" cy="790863"/>
          </a:xfrm>
          <a:prstGeom prst="rect">
            <a:avLst/>
          </a:prstGeom>
        </p:spPr>
      </p:pic>
      <p:pic>
        <p:nvPicPr>
          <p:cNvPr id="19" name="Graphic 18" descr="User with solid fill">
            <a:extLst>
              <a:ext uri="{FF2B5EF4-FFF2-40B4-BE49-F238E27FC236}">
                <a16:creationId xmlns:a16="http://schemas.microsoft.com/office/drawing/2014/main" id="{B52CBAC4-D521-54AD-5637-5CC66D807E7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457588" y="4089539"/>
            <a:ext cx="790863" cy="790863"/>
          </a:xfrm>
          <a:prstGeom prst="rect">
            <a:avLst/>
          </a:prstGeom>
        </p:spPr>
      </p:pic>
      <p:pic>
        <p:nvPicPr>
          <p:cNvPr id="22" name="Graphic 21" descr="User with solid fill">
            <a:extLst>
              <a:ext uri="{FF2B5EF4-FFF2-40B4-BE49-F238E27FC236}">
                <a16:creationId xmlns:a16="http://schemas.microsoft.com/office/drawing/2014/main" id="{34223643-F755-7CFC-5E76-7706812F3DE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299345" y="4456780"/>
            <a:ext cx="790863" cy="790863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F6ED3219-E7FA-D650-CDF8-8E90BF5B0EAC}"/>
              </a:ext>
            </a:extLst>
          </p:cNvPr>
          <p:cNvSpPr/>
          <p:nvPr/>
        </p:nvSpPr>
        <p:spPr>
          <a:xfrm>
            <a:off x="1308844" y="1770743"/>
            <a:ext cx="9380927" cy="5076085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437299CE-7001-E8ED-C547-7863AB88A2EB}"/>
              </a:ext>
            </a:extLst>
          </p:cNvPr>
          <p:cNvGrpSpPr/>
          <p:nvPr/>
        </p:nvGrpSpPr>
        <p:grpSpPr>
          <a:xfrm>
            <a:off x="311791" y="2337071"/>
            <a:ext cx="5574277" cy="3707008"/>
            <a:chOff x="6246394" y="2429427"/>
            <a:chExt cx="5574277" cy="3707008"/>
          </a:xfrm>
        </p:grpSpPr>
        <p:sp>
          <p:nvSpPr>
            <p:cNvPr id="39" name="Isosceles Triangle 38">
              <a:extLst>
                <a:ext uri="{FF2B5EF4-FFF2-40B4-BE49-F238E27FC236}">
                  <a16:creationId xmlns:a16="http://schemas.microsoft.com/office/drawing/2014/main" id="{80AA980D-8BA3-D7A8-0738-9BDD7BF33D10}"/>
                </a:ext>
              </a:extLst>
            </p:cNvPr>
            <p:cNvSpPr/>
            <p:nvPr/>
          </p:nvSpPr>
          <p:spPr>
            <a:xfrm rot="4082033" flipV="1">
              <a:off x="9571478" y="4793921"/>
              <a:ext cx="1858263" cy="826766"/>
            </a:xfrm>
            <a:prstGeom prst="triangle">
              <a:avLst/>
            </a:prstGeom>
            <a:solidFill>
              <a:srgbClr val="26262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EC03FC2E-C14F-995F-D52A-9C1B75761103}"/>
                </a:ext>
              </a:extLst>
            </p:cNvPr>
            <p:cNvGrpSpPr/>
            <p:nvPr/>
          </p:nvGrpSpPr>
          <p:grpSpPr>
            <a:xfrm>
              <a:off x="6246394" y="2429427"/>
              <a:ext cx="5574277" cy="2926266"/>
              <a:chOff x="4914361" y="1019503"/>
              <a:chExt cx="6609456" cy="3549977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C538FD00-1692-8F32-C1F9-A76C9F2D6E5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/>
              <a:srcRect b="67509"/>
              <a:stretch/>
            </p:blipFill>
            <p:spPr>
              <a:xfrm>
                <a:off x="4914361" y="1019503"/>
                <a:ext cx="6609456" cy="2228193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26D8ECE2-94EA-7ACF-C9BF-B0DA29345B8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/>
              <a:srcRect t="80536"/>
              <a:stretch/>
            </p:blipFill>
            <p:spPr>
              <a:xfrm>
                <a:off x="4914361" y="3234666"/>
                <a:ext cx="6609456" cy="1334814"/>
              </a:xfrm>
              <a:prstGeom prst="rect">
                <a:avLst/>
              </a:prstGeom>
            </p:spPr>
          </p:pic>
        </p:grp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7DE7CD01-1032-F025-9022-A7973C14B90F}"/>
              </a:ext>
            </a:extLst>
          </p:cNvPr>
          <p:cNvGrpSpPr/>
          <p:nvPr/>
        </p:nvGrpSpPr>
        <p:grpSpPr>
          <a:xfrm>
            <a:off x="6431945" y="1650695"/>
            <a:ext cx="5681586" cy="5123853"/>
            <a:chOff x="6182960" y="1650695"/>
            <a:chExt cx="5681586" cy="5123853"/>
          </a:xfrm>
        </p:grpSpPr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D659BF19-F7ED-E2FA-BF46-29FE65AB04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182960" y="1650695"/>
              <a:ext cx="5681586" cy="5123853"/>
            </a:xfrm>
            <a:prstGeom prst="rect">
              <a:avLst/>
            </a:prstGeom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48C09C7C-2118-0F62-64AC-0F10B9714612}"/>
                </a:ext>
              </a:extLst>
            </p:cNvPr>
            <p:cNvSpPr/>
            <p:nvPr/>
          </p:nvSpPr>
          <p:spPr>
            <a:xfrm>
              <a:off x="6363757" y="4055890"/>
              <a:ext cx="991347" cy="134685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14352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AA733-934B-568B-3636-B21B185A9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Food rescue operations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7D344F-E112-CD8C-2553-28D2A216C73D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r>
              <a:rPr lang="en-US"/>
              <a:t>Act as a matching platform between donors and recipients</a:t>
            </a:r>
          </a:p>
          <a:p>
            <a:endParaRPr lang="en-US"/>
          </a:p>
          <a:p>
            <a:pPr marL="0" indent="0">
              <a:buNone/>
            </a:pPr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44E367A-9509-C578-8690-72D51BD5790F}"/>
              </a:ext>
            </a:extLst>
          </p:cNvPr>
          <p:cNvSpPr/>
          <p:nvPr/>
        </p:nvSpPr>
        <p:spPr>
          <a:xfrm>
            <a:off x="1770266" y="2414860"/>
            <a:ext cx="4204379" cy="4083840"/>
          </a:xfrm>
          <a:prstGeom prst="ellipse">
            <a:avLst/>
          </a:prstGeom>
          <a:noFill/>
          <a:ln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960B2AC-39A2-7C2F-85E2-23052C800212}"/>
              </a:ext>
            </a:extLst>
          </p:cNvPr>
          <p:cNvSpPr/>
          <p:nvPr/>
        </p:nvSpPr>
        <p:spPr>
          <a:xfrm>
            <a:off x="4864181" y="1937191"/>
            <a:ext cx="5486400" cy="5486400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BF4B3CF-9574-D89F-54AD-F9E4522F9302}"/>
              </a:ext>
            </a:extLst>
          </p:cNvPr>
          <p:cNvSpPr/>
          <p:nvPr/>
        </p:nvSpPr>
        <p:spPr>
          <a:xfrm>
            <a:off x="3632721" y="3366145"/>
            <a:ext cx="4824085" cy="4953180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B7911B2-058D-841D-3C36-47D4C35905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6090" y="3572680"/>
            <a:ext cx="814079" cy="60382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BE81E309-E43D-C4CE-EDB0-68FCE46EF575}"/>
              </a:ext>
            </a:extLst>
          </p:cNvPr>
          <p:cNvGrpSpPr/>
          <p:nvPr/>
        </p:nvGrpSpPr>
        <p:grpSpPr>
          <a:xfrm>
            <a:off x="3187552" y="3690294"/>
            <a:ext cx="539645" cy="368592"/>
            <a:chOff x="10109201" y="2057509"/>
            <a:chExt cx="539645" cy="368592"/>
          </a:xfrm>
        </p:grpSpPr>
        <p:sp>
          <p:nvSpPr>
            <p:cNvPr id="13" name="Speech Bubble: Rectangle with Corners Rounded 12">
              <a:extLst>
                <a:ext uri="{FF2B5EF4-FFF2-40B4-BE49-F238E27FC236}">
                  <a16:creationId xmlns:a16="http://schemas.microsoft.com/office/drawing/2014/main" id="{61FE0361-BFEC-EA14-FB4D-9DFD192C927B}"/>
                </a:ext>
              </a:extLst>
            </p:cNvPr>
            <p:cNvSpPr/>
            <p:nvPr/>
          </p:nvSpPr>
          <p:spPr>
            <a:xfrm>
              <a:off x="10109201" y="2057509"/>
              <a:ext cx="539645" cy="366885"/>
            </a:xfrm>
            <a:prstGeom prst="wedgeRoundRectCallout">
              <a:avLst>
                <a:gd name="adj1" fmla="val -36414"/>
                <a:gd name="adj2" fmla="val 76824"/>
                <a:gd name="adj3" fmla="val 16667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46F92A9-4435-E998-2B12-98E593B9ED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148639" y="2084339"/>
              <a:ext cx="460768" cy="341762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1312FCE-FF87-6C04-24EB-AF476429B79D}"/>
              </a:ext>
            </a:extLst>
          </p:cNvPr>
          <p:cNvGrpSpPr/>
          <p:nvPr/>
        </p:nvGrpSpPr>
        <p:grpSpPr>
          <a:xfrm>
            <a:off x="7042111" y="4014911"/>
            <a:ext cx="539645" cy="368592"/>
            <a:chOff x="10109201" y="2057509"/>
            <a:chExt cx="539645" cy="368592"/>
          </a:xfrm>
        </p:grpSpPr>
        <p:sp>
          <p:nvSpPr>
            <p:cNvPr id="17" name="Speech Bubble: Rectangle with Corners Rounded 16">
              <a:extLst>
                <a:ext uri="{FF2B5EF4-FFF2-40B4-BE49-F238E27FC236}">
                  <a16:creationId xmlns:a16="http://schemas.microsoft.com/office/drawing/2014/main" id="{0D79F451-9CE2-B4A7-EEA0-2AF724A6AE5C}"/>
                </a:ext>
              </a:extLst>
            </p:cNvPr>
            <p:cNvSpPr/>
            <p:nvPr/>
          </p:nvSpPr>
          <p:spPr>
            <a:xfrm>
              <a:off x="10109201" y="2057509"/>
              <a:ext cx="539645" cy="366885"/>
            </a:xfrm>
            <a:prstGeom prst="wedgeRoundRectCallout">
              <a:avLst>
                <a:gd name="adj1" fmla="val -36414"/>
                <a:gd name="adj2" fmla="val 76824"/>
                <a:gd name="adj3" fmla="val 16667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66A1988A-0A60-0CD4-6DE5-D6D3040C71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148639" y="2084339"/>
              <a:ext cx="460768" cy="341762"/>
            </a:xfrm>
            <a:prstGeom prst="rect">
              <a:avLst/>
            </a:prstGeom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B9A5559-593C-D725-E2BE-49860D4B8CC2}"/>
              </a:ext>
            </a:extLst>
          </p:cNvPr>
          <p:cNvGrpSpPr/>
          <p:nvPr/>
        </p:nvGrpSpPr>
        <p:grpSpPr>
          <a:xfrm>
            <a:off x="6296460" y="5115043"/>
            <a:ext cx="539645" cy="366885"/>
            <a:chOff x="6296460" y="5115043"/>
            <a:chExt cx="539645" cy="366885"/>
          </a:xfrm>
        </p:grpSpPr>
        <p:sp>
          <p:nvSpPr>
            <p:cNvPr id="20" name="Speech Bubble: Rectangle with Corners Rounded 19">
              <a:extLst>
                <a:ext uri="{FF2B5EF4-FFF2-40B4-BE49-F238E27FC236}">
                  <a16:creationId xmlns:a16="http://schemas.microsoft.com/office/drawing/2014/main" id="{A1D696B9-4A2A-A91A-DA36-42321469A250}"/>
                </a:ext>
              </a:extLst>
            </p:cNvPr>
            <p:cNvSpPr/>
            <p:nvPr/>
          </p:nvSpPr>
          <p:spPr>
            <a:xfrm>
              <a:off x="6296460" y="5115043"/>
              <a:ext cx="539645" cy="366885"/>
            </a:xfrm>
            <a:prstGeom prst="wedgeRoundRectCallout">
              <a:avLst>
                <a:gd name="adj1" fmla="val 37596"/>
                <a:gd name="adj2" fmla="val 73959"/>
                <a:gd name="adj3" fmla="val 16667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922DEB0-6931-28E4-1D17-217DFAEB883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51633" y="5140166"/>
              <a:ext cx="460768" cy="341762"/>
            </a:xfrm>
            <a:prstGeom prst="rect">
              <a:avLst/>
            </a:prstGeom>
          </p:spPr>
        </p:pic>
      </p:grpSp>
      <p:sp>
        <p:nvSpPr>
          <p:cNvPr id="22" name="Speech Bubble: Rectangle with Corners Rounded 21">
            <a:extLst>
              <a:ext uri="{FF2B5EF4-FFF2-40B4-BE49-F238E27FC236}">
                <a16:creationId xmlns:a16="http://schemas.microsoft.com/office/drawing/2014/main" id="{49C441D1-2E1A-0913-548D-D89B00B00C2E}"/>
              </a:ext>
            </a:extLst>
          </p:cNvPr>
          <p:cNvSpPr/>
          <p:nvPr/>
        </p:nvSpPr>
        <p:spPr>
          <a:xfrm>
            <a:off x="7003952" y="4555822"/>
            <a:ext cx="468666" cy="299525"/>
          </a:xfrm>
          <a:prstGeom prst="wedgeRoundRectCallout">
            <a:avLst>
              <a:gd name="adj1" fmla="val 41960"/>
              <a:gd name="adj2" fmla="val 76536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</a:rPr>
              <a:t>YES</a:t>
            </a:r>
          </a:p>
        </p:txBody>
      </p:sp>
      <p:pic>
        <p:nvPicPr>
          <p:cNvPr id="4" name="Graphic 3" descr="User with solid fill">
            <a:extLst>
              <a:ext uri="{FF2B5EF4-FFF2-40B4-BE49-F238E27FC236}">
                <a16:creationId xmlns:a16="http://schemas.microsoft.com/office/drawing/2014/main" id="{8FB74C72-B45D-80D2-E921-FEE7C6E229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80113" y="5372437"/>
            <a:ext cx="790863" cy="790863"/>
          </a:xfrm>
          <a:prstGeom prst="rect">
            <a:avLst/>
          </a:prstGeom>
        </p:spPr>
      </p:pic>
      <p:pic>
        <p:nvPicPr>
          <p:cNvPr id="5" name="Graphic 4" descr="User with solid fill">
            <a:extLst>
              <a:ext uri="{FF2B5EF4-FFF2-40B4-BE49-F238E27FC236}">
                <a16:creationId xmlns:a16="http://schemas.microsoft.com/office/drawing/2014/main" id="{230A57F7-94AF-154C-D493-6DFF8E6A42F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57588" y="4089539"/>
            <a:ext cx="790863" cy="790863"/>
          </a:xfrm>
          <a:prstGeom prst="rect">
            <a:avLst/>
          </a:prstGeom>
        </p:spPr>
      </p:pic>
      <p:pic>
        <p:nvPicPr>
          <p:cNvPr id="6" name="Graphic 5" descr="User with solid fill">
            <a:extLst>
              <a:ext uri="{FF2B5EF4-FFF2-40B4-BE49-F238E27FC236}">
                <a16:creationId xmlns:a16="http://schemas.microsoft.com/office/drawing/2014/main" id="{2BB03C42-74D1-19AB-99CF-FDBD0138C20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299345" y="4456780"/>
            <a:ext cx="790863" cy="790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340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smf-aug23" id="{821BD250-FDB7-484E-93E4-7FEBFEE19F8D}" vid="{2B2160FE-0217-47C2-84E6-9D6A782F61DC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smf-aug23" id="{821BD250-FDB7-484E-93E4-7FEBFEE19F8D}" vid="{2B2160FE-0217-47C2-84E6-9D6A782F61DC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bu_powerpoint</Template>
  <TotalTime>6137</TotalTime>
  <Words>3317</Words>
  <Application>Microsoft Office PowerPoint</Application>
  <PresentationFormat>Widescreen</PresentationFormat>
  <Paragraphs>658</Paragraphs>
  <Slides>53</Slides>
  <Notes>31</Notes>
  <HiddenSlides>16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53</vt:i4>
      </vt:variant>
    </vt:vector>
  </HeadingPairs>
  <TitlesOfParts>
    <vt:vector size="59" baseType="lpstr">
      <vt:lpstr>Arial</vt:lpstr>
      <vt:lpstr>Calibri</vt:lpstr>
      <vt:lpstr>Calibri Light</vt:lpstr>
      <vt:lpstr>Cambria Math</vt:lpstr>
      <vt:lpstr>Office Theme</vt:lpstr>
      <vt:lpstr>1_Office Theme</vt:lpstr>
      <vt:lpstr>Towards Rawlsian fairness in food rescue</vt:lpstr>
      <vt:lpstr>Food insecurity and waste is common</vt:lpstr>
      <vt:lpstr>Setting: a national food rescue platform</vt:lpstr>
      <vt:lpstr>Setting: a national food rescue platform</vt:lpstr>
      <vt:lpstr>Food rescue operations</vt:lpstr>
      <vt:lpstr>Food rescue operations</vt:lpstr>
      <vt:lpstr>Food rescue operations</vt:lpstr>
      <vt:lpstr>Food rescue operations</vt:lpstr>
      <vt:lpstr>Food rescue operations</vt:lpstr>
      <vt:lpstr>Food rescue operations</vt:lpstr>
      <vt:lpstr>Food rescue operations</vt:lpstr>
      <vt:lpstr>Food rescue operations</vt:lpstr>
      <vt:lpstr>Food rescue operations</vt:lpstr>
      <vt:lpstr>Historical allocations: May 2021 – Sept 2023</vt:lpstr>
      <vt:lpstr>Simple idea to improve fairness Prioritize select recipients by  giving them a head start </vt:lpstr>
      <vt:lpstr>Priority lists</vt:lpstr>
      <vt:lpstr>Model</vt:lpstr>
      <vt:lpstr>Model</vt:lpstr>
      <vt:lpstr>Valuation function</vt:lpstr>
      <vt:lpstr>Valuation function</vt:lpstr>
      <vt:lpstr>Example</vt:lpstr>
      <vt:lpstr>Warm-up: Allocating the first item</vt:lpstr>
      <vt:lpstr>A simple priority index for optimal priority lists</vt:lpstr>
      <vt:lpstr>Binary priority lists</vt:lpstr>
      <vt:lpstr>Binary priority lists</vt:lpstr>
      <vt:lpstr>n-stage priority lists</vt:lpstr>
      <vt:lpstr>n-stage priority lists</vt:lpstr>
      <vt:lpstr>n-stage priority lists</vt:lpstr>
      <vt:lpstr>n-stage priority lists</vt:lpstr>
      <vt:lpstr>Quantifying the practical  impact of priority lists</vt:lpstr>
      <vt:lpstr>Simulations calibrated by operations in Florida </vt:lpstr>
      <vt:lpstr>PowerPoint Presentation</vt:lpstr>
      <vt:lpstr>PowerPoint Presentation</vt:lpstr>
      <vt:lpstr>PowerPoint Presentation</vt:lpstr>
      <vt:lpstr>PowerPoint Presentation</vt:lpstr>
      <vt:lpstr>Controlling the increase in claim times</vt:lpstr>
      <vt:lpstr>What’s next?</vt:lpstr>
      <vt:lpstr>Related Work</vt:lpstr>
      <vt:lpstr>Redistribution</vt:lpstr>
      <vt:lpstr>Starting from an inequitable historical state</vt:lpstr>
      <vt:lpstr>PowerPoint Presentation</vt:lpstr>
      <vt:lpstr>PowerPoint Presentation</vt:lpstr>
      <vt:lpstr>Our theory doesn’t really fit</vt:lpstr>
      <vt:lpstr>Priority lists</vt:lpstr>
      <vt:lpstr>Model</vt:lpstr>
      <vt:lpstr>Model</vt:lpstr>
      <vt:lpstr>Example</vt:lpstr>
      <vt:lpstr>PowerPoint Presentation</vt:lpstr>
      <vt:lpstr>Allocating the first item</vt:lpstr>
      <vt:lpstr>Allocating the first item</vt:lpstr>
      <vt:lpstr>Designing optimal priority lists – a priority index</vt:lpstr>
      <vt:lpstr>Binary priority lists</vt:lpstr>
      <vt:lpstr>n-stage priority lists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to Make Envy Vanish over Time</dc:title>
  <dc:creator>jbenade</dc:creator>
  <cp:lastModifiedBy>Benade, Gerdus</cp:lastModifiedBy>
  <cp:revision>2</cp:revision>
  <dcterms:created xsi:type="dcterms:W3CDTF">2018-03-14T07:17:57Z</dcterms:created>
  <dcterms:modified xsi:type="dcterms:W3CDTF">2025-10-07T20:34:36Z</dcterms:modified>
</cp:coreProperties>
</file>